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632" r:id="rId2"/>
    <p:sldId id="648" r:id="rId3"/>
    <p:sldId id="933" r:id="rId4"/>
    <p:sldId id="704" r:id="rId5"/>
    <p:sldId id="682" r:id="rId6"/>
    <p:sldId id="935" r:id="rId7"/>
    <p:sldId id="771" r:id="rId8"/>
    <p:sldId id="767" r:id="rId9"/>
    <p:sldId id="1163" r:id="rId10"/>
    <p:sldId id="769" r:id="rId11"/>
    <p:sldId id="770" r:id="rId12"/>
    <p:sldId id="937" r:id="rId13"/>
    <p:sldId id="1151" r:id="rId14"/>
    <p:sldId id="938" r:id="rId15"/>
    <p:sldId id="1152" r:id="rId16"/>
    <p:sldId id="1153" r:id="rId17"/>
    <p:sldId id="1149" r:id="rId18"/>
    <p:sldId id="939" r:id="rId19"/>
    <p:sldId id="774" r:id="rId20"/>
    <p:sldId id="776" r:id="rId21"/>
    <p:sldId id="777" r:id="rId22"/>
    <p:sldId id="779" r:id="rId23"/>
    <p:sldId id="1150" r:id="rId24"/>
    <p:sldId id="778" r:id="rId25"/>
    <p:sldId id="780" r:id="rId26"/>
    <p:sldId id="783" r:id="rId27"/>
    <p:sldId id="1155" r:id="rId28"/>
    <p:sldId id="1156" r:id="rId29"/>
    <p:sldId id="1159" r:id="rId30"/>
    <p:sldId id="1154" r:id="rId31"/>
    <p:sldId id="781" r:id="rId32"/>
    <p:sldId id="782" r:id="rId33"/>
    <p:sldId id="784" r:id="rId34"/>
    <p:sldId id="707" r:id="rId35"/>
    <p:sldId id="709" r:id="rId36"/>
    <p:sldId id="786" r:id="rId37"/>
    <p:sldId id="787" r:id="rId38"/>
    <p:sldId id="788" r:id="rId39"/>
    <p:sldId id="789" r:id="rId40"/>
    <p:sldId id="790" r:id="rId41"/>
    <p:sldId id="793" r:id="rId42"/>
    <p:sldId id="794" r:id="rId43"/>
    <p:sldId id="1160" r:id="rId44"/>
    <p:sldId id="1162" r:id="rId45"/>
    <p:sldId id="934" r:id="rId46"/>
    <p:sldId id="1164" r:id="rId47"/>
    <p:sldId id="702" r:id="rId48"/>
    <p:sldId id="703" r:id="rId49"/>
  </p:sldIdLst>
  <p:sldSz cx="9144000" cy="6858000" type="screen4x3"/>
  <p:notesSz cx="6669088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형래" initials="김" lastIdx="1" clrIdx="0">
    <p:extLst>
      <p:ext uri="{19B8F6BF-5375-455C-9EA6-DF929625EA0E}">
        <p15:presenceInfo xmlns:p15="http://schemas.microsoft.com/office/powerpoint/2012/main" userId="S::broadway4u@office.doowon.ac.kr::d8a570ee-eeba-4a26-8af4-093085b741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6600"/>
    <a:srgbClr val="00CC00"/>
    <a:srgbClr val="6600CC"/>
    <a:srgbClr val="CC3300"/>
    <a:srgbClr val="0066CC"/>
    <a:srgbClr val="CC0000"/>
    <a:srgbClr val="FFFF00"/>
    <a:srgbClr val="FFCC66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4" autoAdjust="0"/>
    <p:restoredTop sz="94148" autoAdjust="0"/>
  </p:normalViewPr>
  <p:slideViewPr>
    <p:cSldViewPr>
      <p:cViewPr varScale="1">
        <p:scale>
          <a:sx n="86" d="100"/>
          <a:sy n="86" d="100"/>
        </p:scale>
        <p:origin x="45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0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8C382E9-E5ED-4CED-B6BC-23B4AA5643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9321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3C7CC32-617A-4543-9F16-0492C8AD01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3298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4C1E9-341E-47A5-AC3A-D9E2B75F85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B478B-1B83-4F62-9152-5F83492182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21488" y="188913"/>
            <a:ext cx="2236787" cy="63738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88913"/>
            <a:ext cx="6561138" cy="63738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8E164-0165-4B37-AF99-AD7B6ECE173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88913"/>
            <a:ext cx="8928100" cy="5461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23F4B-D0D5-4898-8A05-343EBDC5E87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defRPr b="1">
                <a:latin typeface="맑은 고딕" pitchFamily="50" charset="-127"/>
                <a:ea typeface="맑은 고딕" pitchFamily="50" charset="-127"/>
              </a:defRPr>
            </a:lvl1pPr>
            <a:lvl2pPr marL="648000" indent="-216000">
              <a:buClr>
                <a:schemeClr val="accent6">
                  <a:lumMod val="50000"/>
                </a:schemeClr>
              </a:buClr>
              <a:defRPr sz="20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008000"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800" b="1">
                <a:latin typeface="맑은 고딕" pitchFamily="50" charset="-127"/>
                <a:ea typeface="맑은 고딕" pitchFamily="50" charset="-127"/>
              </a:defRPr>
            </a:lvl4pPr>
            <a:lvl5pPr>
              <a:defRPr sz="1800"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7C9E6-AAC5-4CE3-AEB9-B27125AB2F7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CB472-C4C4-477E-8AC0-53956F9811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81EA1-F96D-428B-BAD9-77C664AB88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81765-32A9-43A2-A13B-73A4EFC8A2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0" y="6597352"/>
            <a:ext cx="533400" cy="23518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C69D1-562B-4BA3-B970-F557F71732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63119-A075-4A06-B8B9-191AF54DF5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034A6-DBBC-48F1-A09B-6AF30E1274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30B49-4FB7-4305-BEBF-6D643FD066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6500813"/>
            <a:ext cx="72326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55672"/>
            <a:ext cx="8928100" cy="80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981075"/>
            <a:ext cx="8950325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34150"/>
            <a:ext cx="533400" cy="28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accent6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C53A76-8A71-4B64-A76C-1B97F54C0D9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512359"/>
            <a:ext cx="226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꿈     은 이루어진다</a:t>
            </a:r>
            <a:endParaRPr lang="ko-KR" altLang="en-US" dirty="0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포인트가 5개인 별 9"/>
          <p:cNvSpPr/>
          <p:nvPr userDrawn="1"/>
        </p:nvSpPr>
        <p:spPr>
          <a:xfrm>
            <a:off x="286457" y="6453336"/>
            <a:ext cx="360040" cy="380578"/>
          </a:xfrm>
          <a:prstGeom prst="star5">
            <a:avLst/>
          </a:prstGeom>
          <a:solidFill>
            <a:srgbClr val="FF0000"/>
          </a:solidFill>
          <a:ln w="31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534222"/>
            <a:ext cx="1296144" cy="29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zoom/>
  </p:transition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v"/>
        <a:defRPr kumimoji="1" sz="24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Font typeface="Wingdings" pitchFamily="2" charset="2"/>
        <a:buChar char="§"/>
        <a:defRPr kumimoji="1" sz="20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2000" b="1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5pPr>
      <a:lvl6pPr marL="25146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ko.wikipedia.org/wiki/ID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722687-062B-44B5-B590-B8399C12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-3326"/>
            <a:ext cx="4608512" cy="6864652"/>
          </a:xfrm>
          <a:prstGeom prst="rect">
            <a:avLst/>
          </a:prstGeom>
        </p:spPr>
      </p:pic>
      <p:sp>
        <p:nvSpPr>
          <p:cNvPr id="205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1BE838-21C4-44E0-A59C-8FA45DC8143D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157788"/>
            <a:ext cx="6400800" cy="1000125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eaLnBrk="1" hangingPunct="1">
              <a:defRPr/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두원공과대학교 컴퓨터공학과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학년</a:t>
            </a:r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803772" y="1148747"/>
            <a:ext cx="7514232" cy="1616075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algn="ctr">
              <a:defRPr/>
            </a:pPr>
            <a: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Arduino  </a:t>
            </a:r>
            <a:r>
              <a:rPr lang="ko-KR" altLang="en-US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b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소개</a:t>
            </a:r>
            <a: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IDE, Blink -</a:t>
            </a:r>
            <a:endParaRPr lang="ko-KR" altLang="en-US" sz="40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1624" y="6525344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뉴욕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타임스퀘어의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폭설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CFEC2-1E4A-4B8E-891C-EC3C6A2E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및 </a:t>
            </a:r>
            <a:r>
              <a:rPr lang="ko-KR" altLang="en-US" dirty="0" err="1"/>
              <a:t>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1AE64A-3571-41C1-8A73-2F3D6F4F2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en-US" altLang="ko-KR" dirty="0"/>
              <a:t>(Shield)</a:t>
            </a:r>
          </a:p>
          <a:p>
            <a:pPr lvl="1"/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기본개발환경에 각각의 기능을 하는 모듈을 납땜이나 </a:t>
            </a:r>
            <a:r>
              <a:rPr lang="ko-KR" altLang="en-US" dirty="0" err="1"/>
              <a:t>브레드보드를</a:t>
            </a:r>
            <a:r>
              <a:rPr lang="ko-KR" altLang="en-US" dirty="0"/>
              <a:t> 이용하지 않고 적층형으로 겹쳐 쌓아 기능 확장 </a:t>
            </a:r>
            <a:r>
              <a:rPr lang="en-US" altLang="ko-KR" dirty="0"/>
              <a:t>(300</a:t>
            </a:r>
            <a:r>
              <a:rPr lang="ko-KR" altLang="en-US" dirty="0"/>
              <a:t>여개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7D15B8-E875-427A-B536-16886C9DF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8D97E-2165-4F04-9DE2-388E164B5378}"/>
              </a:ext>
            </a:extLst>
          </p:cNvPr>
          <p:cNvSpPr txBox="1"/>
          <p:nvPr/>
        </p:nvSpPr>
        <p:spPr>
          <a:xfrm>
            <a:off x="2887626" y="6122128"/>
            <a:ext cx="3727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보드에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BlueTooth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쉴드를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장착한 모습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92E06E-47EE-492F-8B3C-C9B46B8F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422" y="4145447"/>
            <a:ext cx="2428870" cy="19970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11BA49-4F28-4C39-8323-A81F844618F2}"/>
              </a:ext>
            </a:extLst>
          </p:cNvPr>
          <p:cNvSpPr txBox="1"/>
          <p:nvPr/>
        </p:nvSpPr>
        <p:spPr>
          <a:xfrm>
            <a:off x="3551427" y="3799817"/>
            <a:ext cx="1893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쉴드의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97EED20-54C2-4FF8-8ED9-32A9040A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7" y="2584518"/>
            <a:ext cx="1700175" cy="12467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CCCF3C8-AB2F-44BF-80D0-5236B21F2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441" y="2583680"/>
            <a:ext cx="1589721" cy="12161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CD328B3-008D-4550-8D4D-3B039E31B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077" y="2552183"/>
            <a:ext cx="1229235" cy="127913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3BA9BD-EAD7-459C-863B-0AED42503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497020"/>
            <a:ext cx="1734663" cy="130279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E880CB-3F4F-4248-8972-963BDE7A38AF}"/>
              </a:ext>
            </a:extLst>
          </p:cNvPr>
          <p:cNvSpPr/>
          <p:nvPr/>
        </p:nvSpPr>
        <p:spPr>
          <a:xfrm>
            <a:off x="783676" y="3391619"/>
            <a:ext cx="1619672" cy="366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Ethernet Shield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335B5C-2B89-4DB4-844A-49BDE3046069}"/>
              </a:ext>
            </a:extLst>
          </p:cNvPr>
          <p:cNvSpPr/>
          <p:nvPr/>
        </p:nvSpPr>
        <p:spPr>
          <a:xfrm>
            <a:off x="2766123" y="3390958"/>
            <a:ext cx="1619672" cy="366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Bluetooth Shield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5B2BD2-3B9A-4B2E-AE8A-E0AEF1C9A778}"/>
              </a:ext>
            </a:extLst>
          </p:cNvPr>
          <p:cNvSpPr/>
          <p:nvPr/>
        </p:nvSpPr>
        <p:spPr>
          <a:xfrm>
            <a:off x="4825837" y="3390297"/>
            <a:ext cx="1619672" cy="366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WiFi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Shield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94F468-F1FC-4DD0-A615-C9E08FA4EC52}"/>
              </a:ext>
            </a:extLst>
          </p:cNvPr>
          <p:cNvSpPr/>
          <p:nvPr/>
        </p:nvSpPr>
        <p:spPr>
          <a:xfrm>
            <a:off x="6842061" y="3389636"/>
            <a:ext cx="1619672" cy="366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Motor Shield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666725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1AE64A-3571-41C1-8A73-2F3D6F4F2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en-US" altLang="ko-KR" dirty="0"/>
              <a:t>(Uno) R3 </a:t>
            </a:r>
            <a:r>
              <a:rPr lang="ko-KR" altLang="en-US" dirty="0"/>
              <a:t>보드</a:t>
            </a:r>
            <a:endParaRPr lang="en-US" altLang="ko-KR" dirty="0"/>
          </a:p>
          <a:p>
            <a:pPr lvl="1"/>
            <a:r>
              <a:rPr lang="ko-KR" altLang="en-US" dirty="0"/>
              <a:t>현재 가장 널리 사용하고 있는 보드로</a:t>
            </a:r>
            <a:r>
              <a:rPr lang="en-US" altLang="ko-KR" dirty="0"/>
              <a:t> </a:t>
            </a:r>
            <a:r>
              <a:rPr lang="ko-KR" altLang="en-US" dirty="0"/>
              <a:t>호환보드의 경우 </a:t>
            </a:r>
            <a:r>
              <a:rPr lang="en-US" altLang="ko-KR" dirty="0"/>
              <a:t>6,000</a:t>
            </a:r>
            <a:r>
              <a:rPr lang="ko-KR" altLang="en-US" dirty="0"/>
              <a:t>원 남짓으로 구매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FF8714-6452-4DD6-AA8D-F2DED2AB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909" y="2599549"/>
            <a:ext cx="4396458" cy="30017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FCFEC2-1E4A-4B8E-891C-EC3C6A2E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</a:t>
            </a:r>
            <a:r>
              <a:rPr lang="ko-KR" altLang="en-US" dirty="0"/>
              <a:t> </a:t>
            </a:r>
            <a:r>
              <a:rPr lang="en-US" altLang="ko-KR" dirty="0"/>
              <a:t>R3 </a:t>
            </a:r>
            <a:r>
              <a:rPr lang="ko-KR" altLang="en-US" dirty="0"/>
              <a:t>보드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7D15B8-E875-427A-B536-16886C9DF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399D4-2A9C-49D5-BD51-D0DD1773A180}"/>
              </a:ext>
            </a:extLst>
          </p:cNvPr>
          <p:cNvSpPr txBox="1"/>
          <p:nvPr/>
        </p:nvSpPr>
        <p:spPr>
          <a:xfrm>
            <a:off x="3059832" y="2068148"/>
            <a:ext cx="7489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</a:t>
            </a:r>
            <a:endParaRPr lang="en-US" altLang="ko-KR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레퍼런스</a:t>
            </a:r>
            <a:endParaRPr lang="en-US" altLang="ko-KR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C5A3D1-DAC7-498D-9DB4-28AB2BB69229}"/>
              </a:ext>
            </a:extLst>
          </p:cNvPr>
          <p:cNvSpPr txBox="1"/>
          <p:nvPr/>
        </p:nvSpPr>
        <p:spPr>
          <a:xfrm>
            <a:off x="3906407" y="2068148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</a:t>
            </a:r>
            <a:endParaRPr lang="en-US" altLang="ko-KR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93C3D-BE4E-4613-87CE-177ECE987083}"/>
              </a:ext>
            </a:extLst>
          </p:cNvPr>
          <p:cNvSpPr txBox="1"/>
          <p:nvPr/>
        </p:nvSpPr>
        <p:spPr>
          <a:xfrm>
            <a:off x="4476680" y="2085569"/>
            <a:ext cx="1717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입출력 핀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(2~13)</a:t>
            </a:r>
          </a:p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(~ 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표시는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PWM)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B1C70D-4FF4-42FD-9876-26E76045E223}"/>
              </a:ext>
            </a:extLst>
          </p:cNvPr>
          <p:cNvSpPr txBox="1"/>
          <p:nvPr/>
        </p:nvSpPr>
        <p:spPr>
          <a:xfrm>
            <a:off x="6094029" y="2086945"/>
            <a:ext cx="1213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시리얼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Out (Tx)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755F00-FF06-46B0-932B-02EF8A4F1FC1}"/>
              </a:ext>
            </a:extLst>
          </p:cNvPr>
          <p:cNvSpPr txBox="1"/>
          <p:nvPr/>
        </p:nvSpPr>
        <p:spPr>
          <a:xfrm>
            <a:off x="6627953" y="2697968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시리얼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 (Rx)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C59766-A7A3-4693-BCA2-E183A19FA254}"/>
              </a:ext>
            </a:extLst>
          </p:cNvPr>
          <p:cNvSpPr txBox="1"/>
          <p:nvPr/>
        </p:nvSpPr>
        <p:spPr>
          <a:xfrm>
            <a:off x="1621630" y="2494485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리셋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DB1C43-CC3D-4E39-8D79-427CA5DE4550}"/>
              </a:ext>
            </a:extLst>
          </p:cNvPr>
          <p:cNvSpPr txBox="1"/>
          <p:nvPr/>
        </p:nvSpPr>
        <p:spPr>
          <a:xfrm>
            <a:off x="1048418" y="3446279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USB 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소켓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54C090-8FB5-4D79-8C55-FF1060031F2E}"/>
              </a:ext>
            </a:extLst>
          </p:cNvPr>
          <p:cNvSpPr txBox="1"/>
          <p:nvPr/>
        </p:nvSpPr>
        <p:spPr>
          <a:xfrm>
            <a:off x="1081257" y="5221299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외부전원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소켓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D28C11-C4C7-4C30-9D87-F9B1B1817578}"/>
              </a:ext>
            </a:extLst>
          </p:cNvPr>
          <p:cNvSpPr txBox="1"/>
          <p:nvPr/>
        </p:nvSpPr>
        <p:spPr>
          <a:xfrm>
            <a:off x="3142735" y="600803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리셋핀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6528F5-739B-4CAD-A421-FF6705FF3A67}"/>
              </a:ext>
            </a:extLst>
          </p:cNvPr>
          <p:cNvSpPr txBox="1"/>
          <p:nvPr/>
        </p:nvSpPr>
        <p:spPr>
          <a:xfrm>
            <a:off x="4035382" y="5839487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3.3V</a:t>
            </a:r>
          </a:p>
          <a:p>
            <a:pPr algn="ctr"/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출력핀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578FDC-A495-445A-AED5-3F36B30B7C99}"/>
              </a:ext>
            </a:extLst>
          </p:cNvPr>
          <p:cNvSpPr txBox="1"/>
          <p:nvPr/>
        </p:nvSpPr>
        <p:spPr>
          <a:xfrm>
            <a:off x="4634379" y="5841356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5V</a:t>
            </a:r>
          </a:p>
          <a:p>
            <a:pPr algn="ctr"/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출력핀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2EA216-A08D-4BFB-BE18-50C908FE4B58}"/>
              </a:ext>
            </a:extLst>
          </p:cNvPr>
          <p:cNvSpPr txBox="1"/>
          <p:nvPr/>
        </p:nvSpPr>
        <p:spPr>
          <a:xfrm>
            <a:off x="5710349" y="5856166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Vin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EB4897-27D2-4A17-8453-FD91B527B846}"/>
              </a:ext>
            </a:extLst>
          </p:cNvPr>
          <p:cNvSpPr txBox="1"/>
          <p:nvPr/>
        </p:nvSpPr>
        <p:spPr>
          <a:xfrm>
            <a:off x="5216188" y="585616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접지핀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6F2BC4-D7A8-4E75-BCF4-CB5D48EB135F}"/>
              </a:ext>
            </a:extLst>
          </p:cNvPr>
          <p:cNvSpPr txBox="1"/>
          <p:nvPr/>
        </p:nvSpPr>
        <p:spPr>
          <a:xfrm>
            <a:off x="6267510" y="5755734"/>
            <a:ext cx="17844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입력핀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(A0~A5)</a:t>
            </a:r>
          </a:p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출력 가능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56764F-EF4C-435A-9309-790532C5216F}"/>
              </a:ext>
            </a:extLst>
          </p:cNvPr>
          <p:cNvSpPr txBox="1"/>
          <p:nvPr/>
        </p:nvSpPr>
        <p:spPr>
          <a:xfrm>
            <a:off x="4912952" y="4581128"/>
            <a:ext cx="98296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ATmega328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1D0DB6-B2A4-45FE-B991-9F3E114662E8}"/>
              </a:ext>
            </a:extLst>
          </p:cNvPr>
          <p:cNvSpPr txBox="1"/>
          <p:nvPr/>
        </p:nvSpPr>
        <p:spPr>
          <a:xfrm>
            <a:off x="6786273" y="3896888"/>
            <a:ext cx="1446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In-Circuit</a:t>
            </a:r>
          </a:p>
          <a:p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Serial Programmer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8E22FAE-702B-40A0-A655-D3CADEA8D8EA}"/>
              </a:ext>
            </a:extLst>
          </p:cNvPr>
          <p:cNvCxnSpPr>
            <a:stCxn id="23" idx="3"/>
          </p:cNvCxnSpPr>
          <p:nvPr/>
        </p:nvCxnSpPr>
        <p:spPr>
          <a:xfrm>
            <a:off x="2420247" y="2625290"/>
            <a:ext cx="902928" cy="371662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ACC4B69-2B5E-4EB3-9C6D-CB49085C247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434294" y="2668312"/>
            <a:ext cx="737453" cy="270559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018A26-9470-4824-87C1-66966D87AB7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210337" y="2499035"/>
            <a:ext cx="72529" cy="420579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EDDFD4F-1CAF-476B-8266-28F9E2283430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94029" y="2348555"/>
            <a:ext cx="606897" cy="588989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27015C5-12E1-41FC-998C-971DD930B365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228184" y="2828773"/>
            <a:ext cx="399769" cy="110098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7B1851-425F-4D77-AE74-A343148A9B97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97477" y="4005064"/>
            <a:ext cx="388796" cy="107268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AE79D05-39D6-4564-BF74-A7CEAC4C5844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5963581" y="5175276"/>
            <a:ext cx="1196161" cy="580458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4DE318C-126B-4B85-B85E-6A3BC53E3603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5207697" y="5187962"/>
            <a:ext cx="312421" cy="668204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3F8D525-FF35-4236-904F-F9215DCBEAAB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5371067" y="5221299"/>
            <a:ext cx="541421" cy="634867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61C891E-C095-4879-B8E6-6B33F9F9C17E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4935614" y="5177484"/>
            <a:ext cx="2695" cy="663872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A9D928A-BDE4-49B0-AE64-B76641A7AD3A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4339312" y="5175276"/>
            <a:ext cx="491968" cy="664211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4B153D3A-84D6-46D6-8CCC-19A210EA5EC3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446665" y="5141939"/>
            <a:ext cx="1219561" cy="866094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338BBD3-1A93-4524-BCF0-9D22C3E33DA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302421" y="2516456"/>
            <a:ext cx="32828" cy="530333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17F892B-F072-4B42-8513-8109BF597926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162002" y="5177484"/>
            <a:ext cx="833405" cy="174620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1DA87832-5837-4D13-B253-9D1DD77D260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837417" y="3577084"/>
            <a:ext cx="937343" cy="0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778967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설치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 </a:t>
            </a:r>
            <a:r>
              <a:rPr lang="ko-KR" altLang="en-US" dirty="0"/>
              <a:t>다운로드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www.arduino.cc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접속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2902389" y="6320353"/>
            <a:ext cx="3332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웹사이트의 소프트웨어 다운로드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4A5B31-59DD-FC67-20A3-5FBF95D1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11" y="1575265"/>
            <a:ext cx="6480720" cy="46120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493FF2-1C7A-42C5-A5E2-786ADA5AE9C5}"/>
              </a:ext>
            </a:extLst>
          </p:cNvPr>
          <p:cNvSpPr/>
          <p:nvPr/>
        </p:nvSpPr>
        <p:spPr>
          <a:xfrm>
            <a:off x="5076056" y="4581128"/>
            <a:ext cx="18002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35216F-2961-4DE6-9185-453D4BB2E388}"/>
              </a:ext>
            </a:extLst>
          </p:cNvPr>
          <p:cNvSpPr/>
          <p:nvPr/>
        </p:nvSpPr>
        <p:spPr>
          <a:xfrm>
            <a:off x="3131840" y="2132856"/>
            <a:ext cx="678014" cy="4831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7119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B203E-981E-A0E1-87F2-8FC981608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EB53B-496F-EF75-A6C0-3EB96083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설치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29579-B4AA-D171-9E9C-B75DCA40B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</a:t>
            </a:r>
            <a:r>
              <a:rPr lang="ko-KR" altLang="ko-KR" dirty="0"/>
              <a:t>다운로드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www.arduino.cc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접속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54999-E117-ED19-BA06-D1C2374CD5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0B8F2-40D1-4F7B-0850-5C8A414CED2F}"/>
              </a:ext>
            </a:extLst>
          </p:cNvPr>
          <p:cNvSpPr txBox="1"/>
          <p:nvPr/>
        </p:nvSpPr>
        <p:spPr>
          <a:xfrm>
            <a:off x="2902389" y="6320353"/>
            <a:ext cx="3332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웹사이트의 소프트웨어 다운로드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BBE093-9E44-A648-033E-E3E565B01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7" y="1803738"/>
            <a:ext cx="4211645" cy="36939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84C7BC-2B66-73C1-B90C-0C9BCA7971C2}"/>
              </a:ext>
            </a:extLst>
          </p:cNvPr>
          <p:cNvSpPr/>
          <p:nvPr/>
        </p:nvSpPr>
        <p:spPr>
          <a:xfrm>
            <a:off x="1773392" y="3585609"/>
            <a:ext cx="1186304" cy="34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64CFAD-B8FC-3C48-9022-F24720A5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173" y="1788551"/>
            <a:ext cx="4136099" cy="34406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A78891-E4D5-942B-3AA6-8B824B3DCB8D}"/>
              </a:ext>
            </a:extLst>
          </p:cNvPr>
          <p:cNvSpPr/>
          <p:nvPr/>
        </p:nvSpPr>
        <p:spPr>
          <a:xfrm>
            <a:off x="6160070" y="4221088"/>
            <a:ext cx="1186304" cy="34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DDEB2B-0133-FA53-8B8E-72FEA943E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022" y="5156877"/>
            <a:ext cx="3019048" cy="9714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286145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설치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다운로드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arduino-2.3.4-windows_64.exe 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0FE3A2-1BFA-FDE2-7071-62B0760D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82" y="1915492"/>
            <a:ext cx="3332809" cy="2071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CD2006-143D-F97B-B724-ACAD60DF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457" y="1946284"/>
            <a:ext cx="3332810" cy="20670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91F4A3-C287-6CD4-D08F-4229E72D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311" y="4206727"/>
            <a:ext cx="3373519" cy="21025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EE4E5E-0A7C-85BB-2FD2-0614E46D3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862" y="4198758"/>
            <a:ext cx="3420771" cy="21105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0395657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98C07-C031-51C3-D3E4-2CE6A455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33E03-F946-A3C6-1D8B-8C636D1D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설치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18961-36B9-E522-EF98-FEA4BD59E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 설치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C469FC-0C12-6870-A90C-4E07BF4F0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E0BD75-8E06-1ABE-C807-E705AC8F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9" y="1628800"/>
            <a:ext cx="4035114" cy="25079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B68661-DED8-856A-9520-F1E5F9C7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666" y="1628800"/>
            <a:ext cx="4035115" cy="25019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19860583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D47FC-0ADB-25A9-E619-2FAF0C1C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D423E-A82C-4478-A8A2-DB92B01A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설치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28F7C-9780-8A79-1E6F-51046CDE5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 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EA9E0-37D1-9217-3541-ADC7904B4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26143C-ECC6-E6E8-FADB-0FD5BB75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03914"/>
            <a:ext cx="4032448" cy="48024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8CC147-9D7D-BB89-4A3D-792AB5E675A0}"/>
              </a:ext>
            </a:extLst>
          </p:cNvPr>
          <p:cNvSpPr/>
          <p:nvPr/>
        </p:nvSpPr>
        <p:spPr>
          <a:xfrm>
            <a:off x="3131840" y="3789040"/>
            <a:ext cx="1224136" cy="36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FEA4C9-3C58-2F1D-7809-5F86F7BA8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226" y="5566973"/>
            <a:ext cx="6695238" cy="4761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8016A-44AA-8670-93D0-5E96EA1616F7}"/>
              </a:ext>
            </a:extLst>
          </p:cNvPr>
          <p:cNvSpPr/>
          <p:nvPr/>
        </p:nvSpPr>
        <p:spPr>
          <a:xfrm>
            <a:off x="8388423" y="5634710"/>
            <a:ext cx="403129" cy="36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1245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실행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Updates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241228-E1C1-FCDE-D80C-F3CDCD68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88" y="1628800"/>
            <a:ext cx="6804248" cy="4663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5E3011-D9B6-17C4-2926-77E1EF76E614}"/>
              </a:ext>
            </a:extLst>
          </p:cNvPr>
          <p:cNvSpPr/>
          <p:nvPr/>
        </p:nvSpPr>
        <p:spPr>
          <a:xfrm>
            <a:off x="4499992" y="5589240"/>
            <a:ext cx="803200" cy="36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6756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실행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 </a:t>
            </a:r>
            <a:r>
              <a:rPr lang="ko-KR" altLang="en-US" dirty="0"/>
              <a:t>실행 </a:t>
            </a:r>
            <a:r>
              <a:rPr lang="en-US" altLang="ko-KR" dirty="0">
                <a:sym typeface="Wingdings" panose="05000000000000000000" pitchFamily="2" charset="2"/>
              </a:rPr>
              <a:t> [</a:t>
            </a:r>
            <a:r>
              <a:rPr lang="ko-KR" altLang="en-US" dirty="0">
                <a:sym typeface="Wingdings" panose="05000000000000000000" pitchFamily="2" charset="2"/>
              </a:rPr>
              <a:t>시작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[Arduino IDE]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750993" y="6237312"/>
            <a:ext cx="1664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191E33-F8DD-57B6-1AB7-D32489B9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630816"/>
            <a:ext cx="5616624" cy="42606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D04756-0826-ED1E-FE70-0D2E4D46A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76" t="29000" r="38575" b="33200"/>
          <a:stretch/>
        </p:blipFill>
        <p:spPr>
          <a:xfrm>
            <a:off x="3750707" y="3817691"/>
            <a:ext cx="208924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1039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설치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en-US" altLang="ko-KR" dirty="0"/>
              <a:t> Uno </a:t>
            </a:r>
            <a:r>
              <a:rPr lang="ko-KR" altLang="en-US" dirty="0"/>
              <a:t>보드 연결</a:t>
            </a:r>
            <a:endParaRPr lang="en-US" altLang="ko-KR" dirty="0"/>
          </a:p>
          <a:p>
            <a:pPr lvl="1"/>
            <a:r>
              <a:rPr lang="ko-KR" altLang="en-US" dirty="0"/>
              <a:t>개발용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USB-A </a:t>
            </a:r>
            <a:r>
              <a:rPr lang="ko-KR" altLang="en-US" dirty="0"/>
              <a:t>단자를 연결</a:t>
            </a:r>
            <a:r>
              <a:rPr lang="en-US" altLang="ko-KR" dirty="0"/>
              <a:t>, Uno </a:t>
            </a:r>
            <a:r>
              <a:rPr lang="ko-KR" altLang="en-US" dirty="0"/>
              <a:t>보드에 </a:t>
            </a:r>
            <a:r>
              <a:rPr lang="en-US" altLang="ko-KR" dirty="0"/>
              <a:t>USB-B </a:t>
            </a:r>
            <a:r>
              <a:rPr lang="ko-KR" altLang="en-US" dirty="0"/>
              <a:t>단자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074635" y="6024013"/>
            <a:ext cx="2994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Uno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보드 연결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BC6763-7F24-422F-A08B-23B7A2C7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3212976"/>
            <a:ext cx="2041120" cy="1443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2DFA40-DFFE-4759-A505-67AC28189D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6496" y="3436549"/>
            <a:ext cx="2199640" cy="366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959E53-EA81-4AE9-8F5A-D76922615FB2}"/>
              </a:ext>
            </a:extLst>
          </p:cNvPr>
          <p:cNvSpPr txBox="1"/>
          <p:nvPr/>
        </p:nvSpPr>
        <p:spPr>
          <a:xfrm>
            <a:off x="4149601" y="3212976"/>
            <a:ext cx="1004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USB A to B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6A21F-3F6B-4D42-BD93-463C7353C1D5}"/>
              </a:ext>
            </a:extLst>
          </p:cNvPr>
          <p:cNvSpPr txBox="1"/>
          <p:nvPr/>
        </p:nvSpPr>
        <p:spPr>
          <a:xfrm>
            <a:off x="5949695" y="2738423"/>
            <a:ext cx="1734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Arduino Uno R3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3E95F3-DC79-4086-8C19-F1BBDB1C0A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5" y="2401182"/>
            <a:ext cx="2796475" cy="2684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8175CB-7741-4D5F-8BEB-0BEDE097F42F}"/>
              </a:ext>
            </a:extLst>
          </p:cNvPr>
          <p:cNvSpPr txBox="1"/>
          <p:nvPr/>
        </p:nvSpPr>
        <p:spPr>
          <a:xfrm>
            <a:off x="1858207" y="3309326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개발용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PC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582714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053847-62A1-4E89-8DAA-4521CF1C0422}" type="slidenum">
              <a:rPr lang="en-US" altLang="ko-KR" smtClean="0"/>
              <a:pPr/>
              <a:t>2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1" y="5366"/>
            <a:ext cx="5184578" cy="684726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설치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장치관리자 확인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윈도우 탐색기</a:t>
            </a:r>
            <a:r>
              <a:rPr lang="en-US" altLang="ko-KR" dirty="0"/>
              <a:t>] – [</a:t>
            </a:r>
            <a:r>
              <a:rPr lang="ko-KR" altLang="en-US" dirty="0"/>
              <a:t>내 </a:t>
            </a:r>
            <a:r>
              <a:rPr lang="en-US" altLang="ko-KR" dirty="0"/>
              <a:t>PC] – </a:t>
            </a:r>
            <a:r>
              <a:rPr lang="ko-KR" altLang="en-US" dirty="0"/>
              <a:t>오른 마우스 </a:t>
            </a:r>
            <a:r>
              <a:rPr lang="en-US" altLang="ko-KR" dirty="0"/>
              <a:t>– [</a:t>
            </a:r>
            <a:r>
              <a:rPr lang="ko-KR" altLang="en-US" dirty="0"/>
              <a:t>관리</a:t>
            </a:r>
            <a:r>
              <a:rPr lang="en-US" altLang="ko-KR" dirty="0"/>
              <a:t>] – [</a:t>
            </a:r>
            <a:r>
              <a:rPr lang="ko-KR" altLang="en-US" dirty="0"/>
              <a:t>장치관리자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포트 번호를 기억해 둘 것 </a:t>
            </a:r>
            <a:r>
              <a:rPr lang="en-US" altLang="ko-KR" dirty="0">
                <a:sym typeface="Wingdings" panose="05000000000000000000" pitchFamily="2" charset="2"/>
              </a:rPr>
              <a:t> IDE </a:t>
            </a:r>
            <a:r>
              <a:rPr lang="ko-KR" altLang="en-US" dirty="0">
                <a:sym typeface="Wingdings" panose="05000000000000000000" pitchFamily="2" charset="2"/>
              </a:rPr>
              <a:t>환경설정에서 필요함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2889488" y="6046738"/>
            <a:ext cx="3365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USB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 설치 확인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789A2C-6996-6579-20D3-9F3B7B03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08" y="2296724"/>
            <a:ext cx="5796136" cy="41426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6C4253-3E98-4FDE-BAA7-85831E889D4B}"/>
              </a:ext>
            </a:extLst>
          </p:cNvPr>
          <p:cNvSpPr/>
          <p:nvPr/>
        </p:nvSpPr>
        <p:spPr>
          <a:xfrm>
            <a:off x="2627784" y="5268867"/>
            <a:ext cx="1440160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9214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참고</a:t>
            </a:r>
            <a:r>
              <a:rPr lang="en-US" altLang="ko-KR" dirty="0">
                <a:latin typeface="+mj-ea"/>
              </a:rPr>
              <a:t>]</a:t>
            </a:r>
            <a:r>
              <a:rPr lang="ko-KR" altLang="en-US" dirty="0">
                <a:latin typeface="+mj-ea"/>
              </a:rPr>
              <a:t>아두이노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설치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드라이버가 설치되지 않을 경우 드라이버 업데이트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2227448" y="6142734"/>
            <a:ext cx="4689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USB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드라이버가 제대로 설치되지 않을 경우의 조치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B3C31F-B274-41C6-9CD0-D6C4CB6D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4" y="1663505"/>
            <a:ext cx="2836832" cy="20553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BBCC233-3BA8-4490-821F-0FC90CFF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475" y="1643611"/>
            <a:ext cx="2836831" cy="20644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71120D-A25D-4492-84E2-DC72FB958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278" y="3958351"/>
            <a:ext cx="3289224" cy="20537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39AD53A-C0CC-4178-9E30-79887E996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79" y="3958331"/>
            <a:ext cx="2836832" cy="20821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955592-B580-195B-27B8-642F22713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987" y="1581194"/>
            <a:ext cx="2131016" cy="21268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A8282E-146B-4BAB-538D-FCC25819303D}"/>
              </a:ext>
            </a:extLst>
          </p:cNvPr>
          <p:cNvSpPr/>
          <p:nvPr/>
        </p:nvSpPr>
        <p:spPr>
          <a:xfrm>
            <a:off x="6921415" y="2691179"/>
            <a:ext cx="530905" cy="161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B716A1-F539-76F2-BD5F-867EE90D5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623" y="3988913"/>
            <a:ext cx="2783982" cy="20209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06F0EA-D93B-15D3-3087-522914558883}"/>
              </a:ext>
            </a:extLst>
          </p:cNvPr>
          <p:cNvSpPr/>
          <p:nvPr/>
        </p:nvSpPr>
        <p:spPr>
          <a:xfrm>
            <a:off x="323528" y="4688158"/>
            <a:ext cx="2304256" cy="253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3354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실행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에서 보드 및 포트 등록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[</a:t>
            </a:r>
            <a:r>
              <a:rPr lang="ko-KR" altLang="en-US" dirty="0"/>
              <a:t>툴</a:t>
            </a:r>
            <a:r>
              <a:rPr lang="en-US" altLang="ko-KR" dirty="0"/>
              <a:t>] - [</a:t>
            </a:r>
            <a:r>
              <a:rPr lang="ko-KR" altLang="en-US" dirty="0"/>
              <a:t>보드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625269" y="6142734"/>
            <a:ext cx="1893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스케치에서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보드 등록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6943F1-C43C-9E14-18E3-FC8955A7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83419"/>
            <a:ext cx="7344816" cy="32911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6915967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실행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에서 보드 및 포트 등록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[</a:t>
            </a:r>
            <a:r>
              <a:rPr lang="ko-KR" altLang="en-US" dirty="0"/>
              <a:t>툴</a:t>
            </a:r>
            <a:r>
              <a:rPr lang="en-US" altLang="ko-KR" dirty="0"/>
              <a:t>] - [</a:t>
            </a:r>
            <a:r>
              <a:rPr lang="ko-KR" altLang="en-US" dirty="0"/>
              <a:t>포트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625268" y="6142734"/>
            <a:ext cx="1893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스케치에서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포트 등록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4206C9-9378-88B4-697C-C18CE1C6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27083"/>
            <a:ext cx="6552728" cy="35755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6082B1-69DC-5847-9AE5-049F89C992F6}"/>
              </a:ext>
            </a:extLst>
          </p:cNvPr>
          <p:cNvSpPr/>
          <p:nvPr/>
        </p:nvSpPr>
        <p:spPr>
          <a:xfrm>
            <a:off x="5336099" y="3922213"/>
            <a:ext cx="2225369" cy="8837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관리에서 확인한 포트번호 사용</a:t>
            </a:r>
          </a:p>
        </p:txBody>
      </p:sp>
    </p:spTree>
    <p:extLst>
      <p:ext uri="{BB962C8B-B14F-4D97-AF65-F5344CB8AC3E}">
        <p14:creationId xmlns:p14="http://schemas.microsoft.com/office/powerpoint/2010/main" val="155873452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실습</a:t>
            </a:r>
            <a:r>
              <a:rPr lang="en-US" altLang="ko-KR" dirty="0">
                <a:latin typeface="+mj-ea"/>
              </a:rPr>
              <a:t>1] Blink </a:t>
            </a:r>
            <a:r>
              <a:rPr lang="ko-KR" altLang="en-US" dirty="0">
                <a:latin typeface="+mj-ea"/>
              </a:rPr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Blink </a:t>
            </a:r>
            <a:r>
              <a:rPr lang="ko-KR" altLang="en-US" dirty="0"/>
              <a:t>예제 불러오기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예제</a:t>
            </a:r>
            <a:r>
              <a:rPr lang="en-US" altLang="ko-KR" dirty="0"/>
              <a:t>] - [01.Basics] – [Blink]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다른 이름을 저장</a:t>
            </a:r>
            <a:r>
              <a:rPr lang="en-US" altLang="ko-KR" dirty="0"/>
              <a:t>] </a:t>
            </a:r>
            <a:r>
              <a:rPr lang="en-US" altLang="ko-KR" dirty="0">
                <a:sym typeface="Wingdings" panose="05000000000000000000" pitchFamily="2" charset="2"/>
              </a:rPr>
              <a:t> [</a:t>
            </a:r>
            <a:r>
              <a:rPr lang="ko-KR" altLang="en-US" dirty="0" err="1">
                <a:sym typeface="Wingdings" panose="05000000000000000000" pitchFamily="2" charset="2"/>
              </a:rPr>
              <a:t>특정폴더</a:t>
            </a:r>
            <a:r>
              <a:rPr lang="en-US" altLang="ko-KR" dirty="0">
                <a:sym typeface="Wingdings" panose="05000000000000000000" pitchFamily="2" charset="2"/>
              </a:rPr>
              <a:t>/ch01_IDE]  _01_Blink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232540" y="6142734"/>
            <a:ext cx="2678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&lt;Blink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예제 불러오기 및 저장하기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B4E839-D019-4616-B507-7390785F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26" y="2348592"/>
            <a:ext cx="3844000" cy="38080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AEB1FA-6052-50B4-98D8-63C9AFB8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348592"/>
            <a:ext cx="4200742" cy="28499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7956667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실습</a:t>
            </a:r>
            <a:r>
              <a:rPr lang="en-US" altLang="ko-KR" dirty="0">
                <a:latin typeface="+mj-ea"/>
              </a:rPr>
              <a:t>1] Blink </a:t>
            </a:r>
            <a:r>
              <a:rPr lang="ko-KR" altLang="en-US" dirty="0">
                <a:latin typeface="+mj-ea"/>
              </a:rPr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Blink </a:t>
            </a:r>
            <a:r>
              <a:rPr lang="ko-KR" altLang="en-US" dirty="0"/>
              <a:t>소스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842481" y="6142734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&lt;Blink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예제 소스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CD7152-EB32-4597-8991-1864E4A3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2696"/>
            <a:ext cx="4607985" cy="45789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853539-5407-4BA2-9623-D91974880E26}"/>
              </a:ext>
            </a:extLst>
          </p:cNvPr>
          <p:cNvSpPr txBox="1"/>
          <p:nvPr/>
        </p:nvSpPr>
        <p:spPr>
          <a:xfrm>
            <a:off x="4932040" y="1844824"/>
            <a:ext cx="396555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</a:t>
            </a:r>
            <a:r>
              <a:rPr lang="ko-KR" altLang="en-US" sz="14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보드는 내장된 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갖고 있다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Uno, MEGA, ZERO 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보드에서는 핀 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연결되어 있다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00C07-A664-4C58-ABA8-717AE159DC6C}"/>
              </a:ext>
            </a:extLst>
          </p:cNvPr>
          <p:cNvSpPr txBox="1"/>
          <p:nvPr/>
        </p:nvSpPr>
        <p:spPr>
          <a:xfrm>
            <a:off x="4932039" y="3898991"/>
            <a:ext cx="3965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setup() 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함수는 리셋을 누른 경우나 보드를 켤 때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한번 만 동작한다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B4228-F3B0-4159-8A92-1ABCE97849A5}"/>
              </a:ext>
            </a:extLst>
          </p:cNvPr>
          <p:cNvSpPr txBox="1"/>
          <p:nvPr/>
        </p:nvSpPr>
        <p:spPr>
          <a:xfrm>
            <a:off x="4948963" y="4908916"/>
            <a:ext cx="396555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loop() 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함수는 영원히 반복해서 동작한다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585237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실습 </a:t>
            </a:r>
            <a:r>
              <a:rPr lang="en-US" altLang="ko-KR" dirty="0">
                <a:latin typeface="+mj-ea"/>
              </a:rPr>
              <a:t>1] </a:t>
            </a:r>
            <a:r>
              <a:rPr lang="ko-KR" altLang="en-US" dirty="0">
                <a:latin typeface="+mj-ea"/>
              </a:rPr>
              <a:t>오류 해결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컴파일 및 업로드</a:t>
            </a:r>
            <a:endParaRPr lang="en-US" altLang="ko-KR" dirty="0"/>
          </a:p>
          <a:p>
            <a:pPr lvl="1"/>
            <a:r>
              <a:rPr lang="en-US" altLang="ko-KR" dirty="0"/>
              <a:t>13</a:t>
            </a:r>
            <a:r>
              <a:rPr lang="ko-KR" altLang="en-US" dirty="0"/>
              <a:t>번 핀에 대응하는 내장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초 간격으로 점멸함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413680" y="6142734"/>
            <a:ext cx="2316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업로드 및 실행 결과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B8F2DE-3F76-4029-49A1-B1EE111E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21" y="1903573"/>
            <a:ext cx="5066667" cy="18380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1C6BE0-73B1-498D-9D76-7CA9D5C906E3}"/>
              </a:ext>
            </a:extLst>
          </p:cNvPr>
          <p:cNvSpPr/>
          <p:nvPr/>
        </p:nvSpPr>
        <p:spPr>
          <a:xfrm>
            <a:off x="2699791" y="2420888"/>
            <a:ext cx="504055" cy="432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558836-C3E9-4335-97D8-A18099F2FF6E}"/>
              </a:ext>
            </a:extLst>
          </p:cNvPr>
          <p:cNvSpPr/>
          <p:nvPr/>
        </p:nvSpPr>
        <p:spPr>
          <a:xfrm>
            <a:off x="2195736" y="2420888"/>
            <a:ext cx="504056" cy="432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4552E-95E3-4D1E-A021-8102C87DDCE7}"/>
              </a:ext>
            </a:extLst>
          </p:cNvPr>
          <p:cNvSpPr txBox="1"/>
          <p:nvPr/>
        </p:nvSpPr>
        <p:spPr>
          <a:xfrm>
            <a:off x="876842" y="2084870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37F238C-2D8F-4AC9-BCDC-6C3968808CC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1484702" y="2215675"/>
            <a:ext cx="711034" cy="421237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E3C330-24B8-4187-B4C4-A72D21B4E88E}"/>
              </a:ext>
            </a:extLst>
          </p:cNvPr>
          <p:cNvSpPr txBox="1"/>
          <p:nvPr/>
        </p:nvSpPr>
        <p:spPr>
          <a:xfrm>
            <a:off x="4684213" y="1879689"/>
            <a:ext cx="3850188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컴파일 및 업로드</a:t>
            </a:r>
            <a:endParaRPr lang="en-US" altLang="ko-KR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크로스 컴파일 플랫폼 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 파일을 생성한 후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아두이노로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업로드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포팅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728C94-2CD4-4E18-965A-76A5EA3643C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3203846" y="2179771"/>
            <a:ext cx="1480367" cy="457141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2E246CB-ECF5-C542-0876-837843796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4" y="3913629"/>
            <a:ext cx="8314286" cy="20571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7DEEB3-CA0E-1E1E-01E3-9EC6D1EB3B5E}"/>
              </a:ext>
            </a:extLst>
          </p:cNvPr>
          <p:cNvSpPr txBox="1"/>
          <p:nvPr/>
        </p:nvSpPr>
        <p:spPr>
          <a:xfrm>
            <a:off x="5863216" y="4204061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오류발생</a:t>
            </a:r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471282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DF1D4-6EFC-2536-F251-37A1A7B3C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52FC5-E84A-5865-F921-D02E3F3C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실습 </a:t>
            </a:r>
            <a:r>
              <a:rPr lang="en-US" altLang="ko-KR" dirty="0">
                <a:latin typeface="+mj-ea"/>
              </a:rPr>
              <a:t>1] </a:t>
            </a:r>
            <a:r>
              <a:rPr lang="ko-KR" altLang="en-US" dirty="0">
                <a:latin typeface="+mj-ea"/>
              </a:rPr>
              <a:t>오류 해결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1F81B-62E8-4B9B-1CEB-922C1C8E5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오류 메시지를 이용하여 구글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E99D2E-D978-AF87-75BA-E11F944A6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5378CC-3825-D7D4-BB87-4BE87375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5400600" cy="32587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4EBA5A-D341-191E-C301-18755765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12" y="1556792"/>
            <a:ext cx="4258550" cy="293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76D0E3-72A8-51FC-8306-3F4B0A7841BE}"/>
              </a:ext>
            </a:extLst>
          </p:cNvPr>
          <p:cNvSpPr/>
          <p:nvPr/>
        </p:nvSpPr>
        <p:spPr>
          <a:xfrm>
            <a:off x="5076056" y="1556792"/>
            <a:ext cx="3672408" cy="20882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83865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76736-A659-8C7A-1D4D-5EEDCA16A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9D9A6-6060-F00E-6023-03F0641E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실습 </a:t>
            </a:r>
            <a:r>
              <a:rPr lang="en-US" altLang="ko-KR" dirty="0">
                <a:latin typeface="+mj-ea"/>
              </a:rPr>
              <a:t>1] </a:t>
            </a:r>
            <a:r>
              <a:rPr lang="ko-KR" altLang="en-US" dirty="0">
                <a:latin typeface="+mj-ea"/>
              </a:rPr>
              <a:t>오류 해결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B908A-5CC1-81BC-FEA5-4C82C06A6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Winows</a:t>
            </a:r>
            <a:r>
              <a:rPr lang="ko-KR" altLang="en-US" dirty="0"/>
              <a:t> </a:t>
            </a:r>
            <a:r>
              <a:rPr lang="en-US" altLang="ko-KR" dirty="0"/>
              <a:t>10 </a:t>
            </a:r>
            <a:r>
              <a:rPr lang="ko-KR" altLang="en-US" dirty="0"/>
              <a:t>용 드라이버 다운로드 및 복사</a:t>
            </a:r>
            <a:endParaRPr lang="en-US" altLang="ko-KR" dirty="0"/>
          </a:p>
          <a:p>
            <a:pPr lvl="1"/>
            <a:r>
              <a:rPr lang="ko-KR" altLang="en-US" dirty="0"/>
              <a:t>패키지가 업데이트되는 순간 다시 최신 드라이버가 설치되므로</a:t>
            </a:r>
            <a:r>
              <a:rPr lang="en-US" altLang="ko-KR" dirty="0"/>
              <a:t>, </a:t>
            </a:r>
            <a:r>
              <a:rPr lang="ko-KR" altLang="en-US" dirty="0"/>
              <a:t>동일한 오류 발생 시 이전 드라이버로 대체 요망</a:t>
            </a:r>
            <a:endParaRPr lang="en-US" altLang="ko-KR" dirty="0"/>
          </a:p>
          <a:p>
            <a:pPr lvl="1"/>
            <a:r>
              <a:rPr lang="ko-KR" altLang="en-US" dirty="0"/>
              <a:t>강의록에 제공된 </a:t>
            </a:r>
            <a:r>
              <a:rPr lang="en-US" altLang="ko-KR" dirty="0"/>
              <a:t>CH341S64.zip</a:t>
            </a:r>
            <a:r>
              <a:rPr lang="ko-KR" altLang="en-US" dirty="0"/>
              <a:t>을 압축해제한 후</a:t>
            </a:r>
            <a:r>
              <a:rPr lang="en-US" altLang="ko-KR" dirty="0"/>
              <a:t>,</a:t>
            </a:r>
            <a:r>
              <a:rPr lang="ko-KR" altLang="en-US" dirty="0"/>
              <a:t>아두이노 연결을 해제한 상태에서</a:t>
            </a:r>
            <a:r>
              <a:rPr lang="en-US" altLang="ko-KR" dirty="0"/>
              <a:t> C:\windows\system32\drivers</a:t>
            </a:r>
            <a:r>
              <a:rPr lang="ko-KR" altLang="en-US" dirty="0"/>
              <a:t>에 복사</a:t>
            </a:r>
            <a:r>
              <a:rPr lang="en-US" altLang="ko-KR" dirty="0"/>
              <a:t>(83KB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77KB)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8CC3D-59C5-7898-0B14-34D227429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B363A2-98B7-EB14-B73C-EDEB2733C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130911"/>
            <a:ext cx="4320480" cy="27332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854955-D89A-0CEB-9C28-E0ADA7E4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797" y="3349893"/>
            <a:ext cx="4855303" cy="31034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252068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31E2A-7A56-06AE-0F7E-02D16EBD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AE6A0-20AA-7553-DA8F-47C1E888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실습 </a:t>
            </a:r>
            <a:r>
              <a:rPr lang="en-US" altLang="ko-KR" dirty="0">
                <a:latin typeface="+mj-ea"/>
              </a:rPr>
              <a:t>1] </a:t>
            </a:r>
            <a:r>
              <a:rPr lang="ko-KR" altLang="en-US" dirty="0">
                <a:latin typeface="+mj-ea"/>
              </a:rPr>
              <a:t>오류 해결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8D50D-7EF6-92C7-7AF8-6DF457D9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제시된 다른 해결책 </a:t>
            </a:r>
            <a:r>
              <a:rPr lang="en-US" altLang="ko-KR" dirty="0">
                <a:sym typeface="Wingdings" panose="05000000000000000000" pitchFamily="2" charset="2"/>
              </a:rPr>
              <a:t> Legacy IDE(1.8.x)</a:t>
            </a:r>
            <a:r>
              <a:rPr lang="ko-KR" altLang="en-US" dirty="0">
                <a:sym typeface="Wingdings" panose="05000000000000000000" pitchFamily="2" charset="2"/>
              </a:rPr>
              <a:t>를 설치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테스트해 보지는 않았고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권장하지 않음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31AD82-39DD-87D0-D98B-83A4CB1E9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90B7B-2629-5DCA-B1B7-F4ED86CB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200800" cy="42435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7118029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5F649-5EBC-4B9E-B3DE-A219BC99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유일하게 끝까지 보는 광고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3CDB-B2AB-484A-95E9-55133056D8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87394-C02C-4E41-8532-A21BC7166133}"/>
              </a:ext>
            </a:extLst>
          </p:cNvPr>
          <p:cNvSpPr txBox="1"/>
          <p:nvPr/>
        </p:nvSpPr>
        <p:spPr>
          <a:xfrm>
            <a:off x="2449111" y="6257151"/>
            <a:ext cx="4245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https://www.youtube.com/watch?v=y8v_UXdBQtw&gt;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[신한라이프] 라이프에 놀라움을 더하다 (본편 30초)">
            <a:hlinkClick r:id="" action="ppaction://media"/>
            <a:extLst>
              <a:ext uri="{FF2B5EF4-FFF2-40B4-BE49-F238E27FC236}">
                <a16:creationId xmlns:a16="http://schemas.microsoft.com/office/drawing/2014/main" id="{C04B178B-36A0-4FED-AEB7-0C7C435484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951" y="1308791"/>
            <a:ext cx="8496944" cy="47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6665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4AEC-365D-9AAB-D8C5-7CC1DD83F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F5400-367C-CEBE-4D8B-A6A2A611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실습</a:t>
            </a:r>
            <a:r>
              <a:rPr lang="en-US" altLang="ko-KR" dirty="0">
                <a:latin typeface="+mj-ea"/>
              </a:rPr>
              <a:t>1] Blink </a:t>
            </a:r>
            <a:r>
              <a:rPr lang="ko-KR" altLang="en-US" dirty="0">
                <a:latin typeface="+mj-ea"/>
              </a:rPr>
              <a:t>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6CB1B-BF30-FACA-27E1-E78F6D67E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 재실행한 후 </a:t>
            </a:r>
            <a:r>
              <a:rPr lang="en-US" altLang="ko-KR" dirty="0"/>
              <a:t>“</a:t>
            </a:r>
            <a:r>
              <a:rPr lang="ko-KR" altLang="en-US" dirty="0"/>
              <a:t>컴파일 및 업로드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13</a:t>
            </a:r>
            <a:r>
              <a:rPr lang="ko-KR" altLang="en-US" dirty="0"/>
              <a:t>번 핀에 대응하는 내장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초 간격으로 점멸함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F1B855-9384-A4FE-DB39-F855D67B0F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AD332-8C17-B1B5-5C93-1E96A6D0AB42}"/>
              </a:ext>
            </a:extLst>
          </p:cNvPr>
          <p:cNvSpPr txBox="1"/>
          <p:nvPr/>
        </p:nvSpPr>
        <p:spPr>
          <a:xfrm>
            <a:off x="3386429" y="6142734"/>
            <a:ext cx="2371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업로드 및 실행 결과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A27EB9-727F-6F57-49E0-AB33EA0F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70" y="1825060"/>
            <a:ext cx="4587906" cy="21766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168CB-6FD6-507C-6B82-714AE73A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3" y="3797755"/>
            <a:ext cx="3352381" cy="22380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5369F6-7468-996B-B67E-D590ED0DA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044" y="3797755"/>
            <a:ext cx="3491428" cy="22380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C17333-79F3-3AE3-784A-A104C1E85B73}"/>
              </a:ext>
            </a:extLst>
          </p:cNvPr>
          <p:cNvSpPr/>
          <p:nvPr/>
        </p:nvSpPr>
        <p:spPr>
          <a:xfrm>
            <a:off x="2699792" y="4850896"/>
            <a:ext cx="288032" cy="2424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873B4A-4CFD-DAC5-8BB0-2DC70D3B79FB}"/>
              </a:ext>
            </a:extLst>
          </p:cNvPr>
          <p:cNvSpPr/>
          <p:nvPr/>
        </p:nvSpPr>
        <p:spPr>
          <a:xfrm>
            <a:off x="6439280" y="4877272"/>
            <a:ext cx="288032" cy="2424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1A182E-DEC7-0302-5F42-9B3E57842E79}"/>
              </a:ext>
            </a:extLst>
          </p:cNvPr>
          <p:cNvSpPr/>
          <p:nvPr/>
        </p:nvSpPr>
        <p:spPr>
          <a:xfrm>
            <a:off x="2319990" y="2151932"/>
            <a:ext cx="28803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348AB9-6D0A-00EC-EA5A-049A9AB4DE52}"/>
              </a:ext>
            </a:extLst>
          </p:cNvPr>
          <p:cNvSpPr/>
          <p:nvPr/>
        </p:nvSpPr>
        <p:spPr>
          <a:xfrm>
            <a:off x="2031958" y="2151932"/>
            <a:ext cx="28803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D877A-E5DB-161D-7A21-18F50EC2BA56}"/>
              </a:ext>
            </a:extLst>
          </p:cNvPr>
          <p:cNvSpPr txBox="1"/>
          <p:nvPr/>
        </p:nvSpPr>
        <p:spPr>
          <a:xfrm>
            <a:off x="435138" y="2127805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493E58C-F2C4-B33D-D918-E50EB34CC7EA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1042998" y="2258610"/>
            <a:ext cx="988960" cy="37338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752D2D-1AB0-548A-F85A-F67938060A2D}"/>
              </a:ext>
            </a:extLst>
          </p:cNvPr>
          <p:cNvSpPr txBox="1"/>
          <p:nvPr/>
        </p:nvSpPr>
        <p:spPr>
          <a:xfrm>
            <a:off x="4607902" y="2596421"/>
            <a:ext cx="1271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컴파일 및 업로드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0F262CA-F345-D5A4-8B91-8C02A3E2320C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2608022" y="2295948"/>
            <a:ext cx="1999880" cy="431278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6459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실행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크로스 컴파일 개발환경</a:t>
            </a:r>
            <a:endParaRPr lang="en-US" altLang="ko-KR" dirty="0"/>
          </a:p>
          <a:p>
            <a:pPr lvl="1"/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플랫폼이 아닌 다른 플랫폼에서 실행 가능한 코드를 생성하여 실행 플랫폼으로 이식하여 실행</a:t>
            </a:r>
            <a:endParaRPr lang="en-US" altLang="ko-KR" dirty="0"/>
          </a:p>
          <a:p>
            <a:pPr lvl="1"/>
            <a:r>
              <a:rPr lang="ko-KR" altLang="en-US" dirty="0"/>
              <a:t>임베디드 시스템 등 여러 플랫폼에서 실행 파일을 생성하는데 사용</a:t>
            </a:r>
            <a:endParaRPr lang="en-US" altLang="ko-KR" dirty="0"/>
          </a:p>
          <a:p>
            <a:pPr lvl="2"/>
            <a:r>
              <a:rPr lang="en-US" altLang="ko-KR" dirty="0"/>
              <a:t>PC</a:t>
            </a:r>
            <a:r>
              <a:rPr lang="ko-KR" altLang="en-US" dirty="0"/>
              <a:t>의 스케치에서 소스코드 작성 </a:t>
            </a:r>
            <a:r>
              <a:rPr lang="en-US" altLang="ko-KR" dirty="0">
                <a:sym typeface="Wingdings" panose="05000000000000000000" pitchFamily="2" charset="2"/>
              </a:rPr>
              <a:t> PC</a:t>
            </a:r>
            <a:r>
              <a:rPr lang="ko-KR" altLang="en-US" dirty="0">
                <a:sym typeface="Wingdings" panose="05000000000000000000" pitchFamily="2" charset="2"/>
              </a:rPr>
              <a:t>에서 컴파일 및 실행파일 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실행파일 아두이노 업로드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아두이노 동작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493829" y="6248345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크로스 컴파일 동작 개념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AB5F108-97A3-4B98-8656-14D26D5025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5144" y="4405364"/>
            <a:ext cx="2199640" cy="3666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8335AB-EBDE-4A98-A3D9-E02236A83D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9672" y="3337509"/>
            <a:ext cx="3096344" cy="29718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4E6BEDA-EA2A-4FCA-9C11-B956ECC5D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486" y="4009900"/>
            <a:ext cx="1154512" cy="8379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19980000" rev="720000"/>
            </a:camera>
            <a:lightRig rig="threePt" dir="t"/>
          </a:scene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F23D62-0121-4FF5-A8FB-92402F85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368" y="4181791"/>
            <a:ext cx="2041120" cy="14438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1DFE68-883C-4CF4-AF21-3037E2D72BB4}"/>
              </a:ext>
            </a:extLst>
          </p:cNvPr>
          <p:cNvSpPr txBox="1"/>
          <p:nvPr/>
        </p:nvSpPr>
        <p:spPr>
          <a:xfrm>
            <a:off x="6511233" y="5044392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ATmega328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화살표: 위쪽 25">
            <a:extLst>
              <a:ext uri="{FF2B5EF4-FFF2-40B4-BE49-F238E27FC236}">
                <a16:creationId xmlns:a16="http://schemas.microsoft.com/office/drawing/2014/main" id="{937EEF21-1133-4EF8-B9C5-8ADADB36C3A5}"/>
              </a:ext>
            </a:extLst>
          </p:cNvPr>
          <p:cNvSpPr/>
          <p:nvPr/>
        </p:nvSpPr>
        <p:spPr>
          <a:xfrm>
            <a:off x="6356175" y="3821751"/>
            <a:ext cx="892266" cy="360040"/>
          </a:xfrm>
          <a:prstGeom prst="upArrow">
            <a:avLst>
              <a:gd name="adj1" fmla="val 76277"/>
              <a:gd name="adj2" fmla="val 51395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2162C5-C535-4A87-8A3B-E9284622D63D}"/>
              </a:ext>
            </a:extLst>
          </p:cNvPr>
          <p:cNvSpPr txBox="1"/>
          <p:nvPr/>
        </p:nvSpPr>
        <p:spPr>
          <a:xfrm>
            <a:off x="645084" y="5883448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 소스코드</a:t>
            </a:r>
            <a:r>
              <a:rPr lang="en-US" altLang="ko-KR" sz="1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</a:t>
            </a:r>
            <a:r>
              <a:rPr lang="ko-KR" altLang="en-US" sz="1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작성</a:t>
            </a:r>
            <a:endParaRPr lang="ko-KR" altLang="en-US" sz="18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D5823354-AC30-464E-8523-90E3214A92C6}"/>
              </a:ext>
            </a:extLst>
          </p:cNvPr>
          <p:cNvSpPr/>
          <p:nvPr/>
        </p:nvSpPr>
        <p:spPr>
          <a:xfrm>
            <a:off x="3039166" y="4271127"/>
            <a:ext cx="3798277" cy="820615"/>
          </a:xfrm>
          <a:custGeom>
            <a:avLst/>
            <a:gdLst>
              <a:gd name="connsiteX0" fmla="*/ 0 w 3798277"/>
              <a:gd name="connsiteY0" fmla="*/ 0 h 820615"/>
              <a:gd name="connsiteX1" fmla="*/ 562708 w 3798277"/>
              <a:gd name="connsiteY1" fmla="*/ 375138 h 820615"/>
              <a:gd name="connsiteX2" fmla="*/ 3071446 w 3798277"/>
              <a:gd name="connsiteY2" fmla="*/ 375138 h 820615"/>
              <a:gd name="connsiteX3" fmla="*/ 3798277 w 3798277"/>
              <a:gd name="connsiteY3" fmla="*/ 820615 h 82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8277" h="820615">
                <a:moveTo>
                  <a:pt x="0" y="0"/>
                </a:moveTo>
                <a:lnTo>
                  <a:pt x="562708" y="375138"/>
                </a:lnTo>
                <a:lnTo>
                  <a:pt x="3071446" y="375138"/>
                </a:lnTo>
                <a:lnTo>
                  <a:pt x="3798277" y="820615"/>
                </a:lnTo>
              </a:path>
            </a:pathLst>
          </a:custGeom>
          <a:noFill/>
          <a:ln w="38100">
            <a:solidFill>
              <a:srgbClr val="FF66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C27E7E-1AF4-4F70-9038-E7B191868F94}"/>
              </a:ext>
            </a:extLst>
          </p:cNvPr>
          <p:cNvSpPr txBox="1"/>
          <p:nvPr/>
        </p:nvSpPr>
        <p:spPr>
          <a:xfrm>
            <a:off x="3786590" y="403475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 컴파일</a:t>
            </a:r>
            <a:r>
              <a:rPr lang="en-US" altLang="ko-KR" sz="1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/</a:t>
            </a:r>
            <a:r>
              <a:rPr lang="ko-KR" altLang="en-US" sz="1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업로드</a:t>
            </a:r>
            <a:endParaRPr lang="ko-KR" altLang="en-US" sz="18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EE4EF2-BF45-449A-99E9-E1E1D375D95C}"/>
              </a:ext>
            </a:extLst>
          </p:cNvPr>
          <p:cNvSpPr txBox="1"/>
          <p:nvPr/>
        </p:nvSpPr>
        <p:spPr>
          <a:xfrm>
            <a:off x="5792255" y="3470495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 외부 장치 제어</a:t>
            </a:r>
            <a:endParaRPr lang="ko-KR" altLang="en-US" sz="18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84864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2" grpId="0" animBg="1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59">
            <a:extLst>
              <a:ext uri="{FF2B5EF4-FFF2-40B4-BE49-F238E27FC236}">
                <a16:creationId xmlns:a16="http://schemas.microsoft.com/office/drawing/2014/main" id="{009B6E4E-7F18-4688-A12B-A7A9C4096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통합개발환경</a:t>
            </a:r>
            <a:r>
              <a:rPr lang="en-US" altLang="ko-KR" dirty="0"/>
              <a:t>(IDE)</a:t>
            </a:r>
            <a:r>
              <a:rPr lang="ko-KR" altLang="en-US" dirty="0"/>
              <a:t>의 이해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B2D398-EA32-740D-FA34-9F4B03BA6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85" y="1832427"/>
            <a:ext cx="5044553" cy="42658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통합개발환경</a:t>
            </a:r>
            <a:r>
              <a:rPr lang="en-US" altLang="ko-KR" dirty="0">
                <a:latin typeface="+mj-ea"/>
              </a:rPr>
              <a:t>(IDE) </a:t>
            </a:r>
            <a:r>
              <a:rPr lang="ko-KR" altLang="en-US" dirty="0">
                <a:latin typeface="+mj-ea"/>
              </a:rPr>
              <a:t>실행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4020948" y="6142734"/>
            <a:ext cx="1838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통합개발환경의 이해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E1E570-660D-4B65-B273-01B31E0C1781}"/>
              </a:ext>
            </a:extLst>
          </p:cNvPr>
          <p:cNvSpPr txBox="1"/>
          <p:nvPr/>
        </p:nvSpPr>
        <p:spPr>
          <a:xfrm>
            <a:off x="1047941" y="2009362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0F90E-CFE4-4FF4-9ABD-595E0022AEB8}"/>
              </a:ext>
            </a:extLst>
          </p:cNvPr>
          <p:cNvSpPr txBox="1"/>
          <p:nvPr/>
        </p:nvSpPr>
        <p:spPr>
          <a:xfrm>
            <a:off x="5984107" y="1355008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시리얼플로터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D64958-1746-4E19-8796-23E88E633D69}"/>
              </a:ext>
            </a:extLst>
          </p:cNvPr>
          <p:cNvSpPr txBox="1"/>
          <p:nvPr/>
        </p:nvSpPr>
        <p:spPr>
          <a:xfrm>
            <a:off x="995843" y="1578799"/>
            <a:ext cx="466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752ED5-7784-4449-A272-65E829A02FB7}"/>
              </a:ext>
            </a:extLst>
          </p:cNvPr>
          <p:cNvCxnSpPr>
            <a:cxnSpLocks/>
            <a:stCxn id="24" idx="3"/>
            <a:endCxn id="12" idx="1"/>
          </p:cNvCxnSpPr>
          <p:nvPr/>
        </p:nvCxnSpPr>
        <p:spPr>
          <a:xfrm>
            <a:off x="1462638" y="1709604"/>
            <a:ext cx="885494" cy="395584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3B923F-9882-4F15-8EA7-E8EEBCFE1EC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55801" y="2140167"/>
            <a:ext cx="852245" cy="220704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989465D-35BE-4F24-92C7-D941AB300282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499633" y="1616618"/>
            <a:ext cx="274017" cy="744253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004ED-B915-46C4-8C19-5D36B5611873}"/>
              </a:ext>
            </a:extLst>
          </p:cNvPr>
          <p:cNvSpPr/>
          <p:nvPr/>
        </p:nvSpPr>
        <p:spPr>
          <a:xfrm>
            <a:off x="2348132" y="2009362"/>
            <a:ext cx="1296144" cy="191651"/>
          </a:xfrm>
          <a:prstGeom prst="rect">
            <a:avLst/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49B968-1772-4784-ABDE-C17000C0135B}"/>
              </a:ext>
            </a:extLst>
          </p:cNvPr>
          <p:cNvSpPr txBox="1"/>
          <p:nvPr/>
        </p:nvSpPr>
        <p:spPr>
          <a:xfrm>
            <a:off x="2204116" y="1426188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2F5C27E-6CD4-4A4B-82E2-300B5BA2A257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2508046" y="1687798"/>
            <a:ext cx="284115" cy="208269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B37CA8C-6ECC-406F-84BD-8828E9B139F4}"/>
              </a:ext>
            </a:extLst>
          </p:cNvPr>
          <p:cNvSpPr txBox="1"/>
          <p:nvPr/>
        </p:nvSpPr>
        <p:spPr>
          <a:xfrm>
            <a:off x="1053401" y="2442619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업로드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5E8483-B0A0-474F-B332-AB1BB3231560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661261" y="2413660"/>
            <a:ext cx="1334943" cy="159764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A464163-AAA7-4F0F-AE4E-B12D52CA3AFE}"/>
              </a:ext>
            </a:extLst>
          </p:cNvPr>
          <p:cNvSpPr txBox="1"/>
          <p:nvPr/>
        </p:nvSpPr>
        <p:spPr>
          <a:xfrm>
            <a:off x="535280" y="318394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파일보기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386FB54-3CDB-4E3C-B68A-869678ABDA8C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284203" y="2800549"/>
            <a:ext cx="1254350" cy="514196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1D2287-7EC5-41E1-AE7E-31F64E54D41A}"/>
              </a:ext>
            </a:extLst>
          </p:cNvPr>
          <p:cNvSpPr txBox="1"/>
          <p:nvPr/>
        </p:nvSpPr>
        <p:spPr>
          <a:xfrm>
            <a:off x="417090" y="3723421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보드관리자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7219CC6-E339-4E86-9141-8B98744C799A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1596489" y="3882945"/>
            <a:ext cx="942064" cy="453068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C359B7-35EC-4B29-B1AE-D1B31098B772}"/>
              </a:ext>
            </a:extLst>
          </p:cNvPr>
          <p:cNvSpPr txBox="1"/>
          <p:nvPr/>
        </p:nvSpPr>
        <p:spPr>
          <a:xfrm>
            <a:off x="283309" y="420520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라이브러리관리자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6D8110E-7239-4DDB-9E71-814252890CFE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1307077" y="3314745"/>
            <a:ext cx="1231476" cy="539481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37FC20-2460-49C8-888E-1BB3F6AE11FE}"/>
              </a:ext>
            </a:extLst>
          </p:cNvPr>
          <p:cNvSpPr txBox="1"/>
          <p:nvPr/>
        </p:nvSpPr>
        <p:spPr>
          <a:xfrm>
            <a:off x="4112092" y="3287358"/>
            <a:ext cx="2266967" cy="261610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편집기 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작성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1CCF1E-9FBA-4C21-83E7-BB2F5C0D8B47}"/>
              </a:ext>
            </a:extLst>
          </p:cNvPr>
          <p:cNvSpPr txBox="1"/>
          <p:nvPr/>
        </p:nvSpPr>
        <p:spPr>
          <a:xfrm>
            <a:off x="8090912" y="2464005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도구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00DDFB8-AA85-4FEB-B8AE-848769004634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7396532" y="2594810"/>
            <a:ext cx="694380" cy="130805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6DEE118-F46C-45E3-9524-9CF24C23E4B6}"/>
              </a:ext>
            </a:extLst>
          </p:cNvPr>
          <p:cNvSpPr txBox="1"/>
          <p:nvPr/>
        </p:nvSpPr>
        <p:spPr>
          <a:xfrm>
            <a:off x="3782090" y="5077300"/>
            <a:ext cx="2316660" cy="261610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콘솔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및 오류 메시지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7762FA-A433-619B-8416-104F0008292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483157" y="4336013"/>
            <a:ext cx="1084778" cy="453068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6AE4E0-6F02-1857-3A86-1917F3C7D902}"/>
              </a:ext>
            </a:extLst>
          </p:cNvPr>
          <p:cNvSpPr txBox="1"/>
          <p:nvPr/>
        </p:nvSpPr>
        <p:spPr>
          <a:xfrm>
            <a:off x="875297" y="4658276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디버그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F8352-AF7F-1375-4BC6-455207DE30A7}"/>
              </a:ext>
            </a:extLst>
          </p:cNvPr>
          <p:cNvSpPr txBox="1"/>
          <p:nvPr/>
        </p:nvSpPr>
        <p:spPr>
          <a:xfrm>
            <a:off x="7059860" y="1343692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시리얼모니터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4135B02-606F-599C-A120-6FFD35B6BD6B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7217679" y="1605302"/>
            <a:ext cx="357707" cy="762383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304598-E69F-64A5-6369-828BFCE69B2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340807" y="4927537"/>
            <a:ext cx="1141382" cy="249275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840BEE-8DB4-91C2-57D6-8BA4A7EF2E38}"/>
              </a:ext>
            </a:extLst>
          </p:cNvPr>
          <p:cNvSpPr txBox="1"/>
          <p:nvPr/>
        </p:nvSpPr>
        <p:spPr>
          <a:xfrm>
            <a:off x="874013" y="504600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</p:spTree>
    <p:extLst>
      <p:ext uri="{BB962C8B-B14F-4D97-AF65-F5344CB8AC3E}">
        <p14:creationId xmlns:p14="http://schemas.microsoft.com/office/powerpoint/2010/main" val="3324466085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59">
            <a:extLst>
              <a:ext uri="{FF2B5EF4-FFF2-40B4-BE49-F238E27FC236}">
                <a16:creationId xmlns:a16="http://schemas.microsoft.com/office/drawing/2014/main" id="{009B6E4E-7F18-4688-A12B-A7A9C4096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시리얼 모니터</a:t>
            </a:r>
            <a:r>
              <a:rPr lang="en-US" altLang="ko-KR" dirty="0"/>
              <a:t>(Serial Monitor)</a:t>
            </a:r>
          </a:p>
          <a:p>
            <a:pPr lvl="1"/>
            <a:r>
              <a:rPr lang="ko-KR" altLang="en-US" dirty="0" err="1"/>
              <a:t>아두이노와</a:t>
            </a:r>
            <a:r>
              <a:rPr lang="en-US" altLang="ko-KR" dirty="0"/>
              <a:t> </a:t>
            </a:r>
            <a:r>
              <a:rPr lang="ko-KR" altLang="en-US" dirty="0"/>
              <a:t>개발용 </a:t>
            </a:r>
            <a:r>
              <a:rPr lang="en-US" altLang="ko-KR" dirty="0"/>
              <a:t>PC </a:t>
            </a:r>
            <a:r>
              <a:rPr lang="ko-KR" altLang="en-US" dirty="0"/>
              <a:t>사이에</a:t>
            </a:r>
            <a:r>
              <a:rPr lang="en-US" altLang="ko-KR" dirty="0"/>
              <a:t> </a:t>
            </a:r>
            <a:r>
              <a:rPr lang="ko-KR" altLang="en-US" dirty="0"/>
              <a:t>메시지를 주고 받는 장치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툴</a:t>
            </a:r>
            <a:r>
              <a:rPr lang="en-US" altLang="ko-KR" dirty="0"/>
              <a:t>] – [</a:t>
            </a:r>
            <a:r>
              <a:rPr lang="ko-KR" altLang="en-US" dirty="0"/>
              <a:t>포트</a:t>
            </a:r>
            <a:r>
              <a:rPr lang="en-US" altLang="ko-KR" dirty="0"/>
              <a:t>] </a:t>
            </a:r>
            <a:r>
              <a:rPr lang="ko-KR" altLang="en-US" dirty="0"/>
              <a:t>메뉴에서 포트가 정상적으로 설정되어야 사용 가능</a:t>
            </a:r>
            <a:endParaRPr lang="en-US" altLang="ko-KR" dirty="0"/>
          </a:p>
          <a:p>
            <a:pPr lvl="1"/>
            <a:r>
              <a:rPr lang="ko-KR" altLang="en-US" dirty="0"/>
              <a:t>시리얼 모니터를 이용하여 </a:t>
            </a:r>
            <a:r>
              <a:rPr lang="en-US" altLang="ko-KR" dirty="0"/>
              <a:t>debug </a:t>
            </a:r>
            <a:r>
              <a:rPr lang="ko-KR" altLang="en-US" dirty="0"/>
              <a:t>메시지 확인 가능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시리얼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모니터 </a:t>
            </a:r>
            <a:r>
              <a:rPr lang="en-US" altLang="ko-KR" dirty="0">
                <a:latin typeface="+mj-ea"/>
              </a:rPr>
              <a:t>(Serial Monitor)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573182" y="6248345"/>
            <a:ext cx="1997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시리얼 모니터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923261-4DBE-6C79-10A4-74DAD17F1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598" y="2807115"/>
            <a:ext cx="3388804" cy="33745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B13EC0-4680-466C-AD63-39DA55F2F6EC}"/>
              </a:ext>
            </a:extLst>
          </p:cNvPr>
          <p:cNvSpPr/>
          <p:nvPr/>
        </p:nvSpPr>
        <p:spPr>
          <a:xfrm>
            <a:off x="6039442" y="3021745"/>
            <a:ext cx="226959" cy="2248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276FA6-FAC2-47D8-8B35-1EEEF2C158BD}"/>
              </a:ext>
            </a:extLst>
          </p:cNvPr>
          <p:cNvSpPr txBox="1"/>
          <p:nvPr/>
        </p:nvSpPr>
        <p:spPr>
          <a:xfrm>
            <a:off x="1259632" y="4247232"/>
            <a:ext cx="2675732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개발용 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아두이노로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 전달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1821FD-EDA4-429D-8846-A80C63CBFE53}"/>
              </a:ext>
            </a:extLst>
          </p:cNvPr>
          <p:cNvSpPr txBox="1"/>
          <p:nvPr/>
        </p:nvSpPr>
        <p:spPr>
          <a:xfrm>
            <a:off x="4228098" y="4213895"/>
            <a:ext cx="314861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아두이노에서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개발용 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전달된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 출력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571783-2920-B9D8-74A6-446C8304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026" y="5018409"/>
            <a:ext cx="3131499" cy="102765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4829F1F-088B-4314-95FD-7F6B0093AC20}"/>
              </a:ext>
            </a:extLst>
          </p:cNvPr>
          <p:cNvSpPr txBox="1"/>
          <p:nvPr/>
        </p:nvSpPr>
        <p:spPr>
          <a:xfrm>
            <a:off x="5053485" y="565538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전송옵션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3E79D2-53CB-4E0E-BFAB-EFC460307EE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5292080" y="5227564"/>
            <a:ext cx="135867" cy="427820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644F361-C648-A33E-707C-6CB103393CA8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4427984" y="4475505"/>
            <a:ext cx="1374424" cy="1165144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1ACF8F-BA90-4280-87A4-053174267615}"/>
              </a:ext>
            </a:extLst>
          </p:cNvPr>
          <p:cNvSpPr txBox="1"/>
          <p:nvPr/>
        </p:nvSpPr>
        <p:spPr>
          <a:xfrm>
            <a:off x="6073865" y="5680273"/>
            <a:ext cx="74892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통신속도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E3E7262-D3ED-4944-9146-284F5087DD2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842302" y="5227564"/>
            <a:ext cx="606025" cy="452709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9601D3-B228-DDAE-517F-C317C8BD1A1C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597498" y="4508842"/>
            <a:ext cx="1271091" cy="718722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51097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/>
      <p:bldP spid="36" grpId="0"/>
      <p:bldP spid="43" grpId="0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시리얼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모니터 </a:t>
            </a:r>
            <a:r>
              <a:rPr lang="en-US" altLang="ko-KR" dirty="0">
                <a:latin typeface="+mj-ea"/>
              </a:rPr>
              <a:t>(Serial Monitor)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0" lang="ko-KR" altLang="en-US" dirty="0">
                    <a:solidFill>
                      <a:srgbClr val="2F2F2F"/>
                    </a:solidFill>
                  </a:rPr>
                  <a:t>전송속도 </a:t>
                </a:r>
                <a:r>
                  <a:rPr kumimoji="0" lang="en-US" altLang="ko-KR" dirty="0">
                    <a:solidFill>
                      <a:srgbClr val="2F2F2F"/>
                    </a:solidFill>
                  </a:rPr>
                  <a:t>: </a:t>
                </a:r>
                <a:r>
                  <a:rPr kumimoji="0" lang="ko-KR" altLang="en-US" dirty="0">
                    <a:solidFill>
                      <a:srgbClr val="2F2F2F"/>
                    </a:solidFill>
                  </a:rPr>
                  <a:t>보 </a:t>
                </a:r>
                <a:r>
                  <a:rPr kumimoji="0" lang="en-US" altLang="ko-KR" dirty="0">
                    <a:solidFill>
                      <a:srgbClr val="2F2F2F"/>
                    </a:solidFill>
                  </a:rPr>
                  <a:t>(Baud)</a:t>
                </a:r>
              </a:p>
              <a:p>
                <a:pPr lvl="1"/>
                <a:r>
                  <a:rPr kumimoji="0" lang="ko-KR" altLang="ko-KR" dirty="0"/>
                  <a:t>전송에서 1회선이 1초 동안에 보낼 수 있는 심볼(symbol)의 수</a:t>
                </a:r>
                <a:endParaRPr kumimoji="0" lang="en-US" altLang="ko-KR" dirty="0"/>
              </a:p>
              <a:p>
                <a:pPr lvl="1"/>
                <a:r>
                  <a:rPr kumimoji="0" lang="ko-KR" altLang="ko-KR" dirty="0"/>
                  <a:t>심볼은 상태나 레벨의 천이를 의미</a:t>
                </a:r>
                <a:endParaRPr kumimoji="0" lang="en-US" altLang="ko-KR" dirty="0"/>
              </a:p>
              <a:p>
                <a:pPr lvl="2"/>
                <a:r>
                  <a:rPr kumimoji="0" lang="ko-KR" altLang="ko-KR" dirty="0">
                    <a:solidFill>
                      <a:schemeClr val="bg1">
                        <a:lumMod val="50000"/>
                      </a:schemeClr>
                    </a:solidFill>
                  </a:rPr>
                  <a:t>2-레벨에서는</a:t>
                </a:r>
                <a:r>
                  <a:rPr kumimoji="0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 On/Off </a:t>
                </a:r>
                <a:r>
                  <a:rPr kumimoji="0"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레벨만 있어</a:t>
                </a:r>
                <a:r>
                  <a:rPr kumimoji="0" lang="ko-KR" altLang="ko-KR" dirty="0">
                    <a:solidFill>
                      <a:schemeClr val="bg1">
                        <a:lumMod val="50000"/>
                      </a:schemeClr>
                    </a:solidFill>
                  </a:rPr>
                  <a:t> 보</a:t>
                </a:r>
                <a:r>
                  <a:rPr kumimoji="0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(baud)</a:t>
                </a:r>
                <a:r>
                  <a:rPr kumimoji="0"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는</a:t>
                </a:r>
                <a:r>
                  <a:rPr kumimoji="0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0" lang="ko-KR" altLang="ko-KR" dirty="0" err="1">
                    <a:solidFill>
                      <a:schemeClr val="bg1">
                        <a:lumMod val="50000"/>
                      </a:schemeClr>
                    </a:solidFill>
                  </a:rPr>
                  <a:t>bps</a:t>
                </a:r>
                <a:r>
                  <a:rPr kumimoji="0" lang="ko-KR" alt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와</a:t>
                </a:r>
                <a:r>
                  <a:rPr kumimoji="0"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동일</a:t>
                </a:r>
                <a:endParaRPr kumimoji="0"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2"/>
                <a:r>
                  <a:rPr kumimoji="0" lang="ko-KR" altLang="ko-KR" dirty="0" err="1">
                    <a:solidFill>
                      <a:schemeClr val="bg1">
                        <a:lumMod val="50000"/>
                      </a:schemeClr>
                    </a:solidFill>
                  </a:rPr>
                  <a:t>QAM이나</a:t>
                </a:r>
                <a:r>
                  <a:rPr kumimoji="0" lang="ko-KR" altLang="ko-KR" dirty="0">
                    <a:solidFill>
                      <a:schemeClr val="bg1">
                        <a:lumMod val="50000"/>
                      </a:schemeClr>
                    </a:solidFill>
                  </a:rPr>
                  <a:t> </a:t>
                </a:r>
                <a:r>
                  <a:rPr kumimoji="0"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다치</a:t>
                </a:r>
                <a:r>
                  <a:rPr kumimoji="0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kumimoji="0"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多値</a:t>
                </a:r>
                <a:r>
                  <a:rPr kumimoji="0" lang="en-US" altLang="ko-KR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kumimoji="0" lang="ko-KR" altLang="ko-KR" dirty="0">
                    <a:solidFill>
                      <a:schemeClr val="bg1">
                        <a:lumMod val="50000"/>
                      </a:schemeClr>
                    </a:solidFill>
                  </a:rPr>
                  <a:t> 변조 </a:t>
                </a:r>
                <a:r>
                  <a:rPr kumimoji="0" lang="en-US" altLang="ko-KR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 1</a:t>
                </a:r>
                <a:r>
                  <a:rPr kumimoji="0" lang="ko-KR" altLang="ko-KR" dirty="0">
                    <a:solidFill>
                      <a:schemeClr val="bg1">
                        <a:lumMod val="50000"/>
                      </a:schemeClr>
                    </a:solidFill>
                  </a:rPr>
                  <a:t> 심볼이 6비트</a:t>
                </a:r>
                <a:r>
                  <a:rPr kumimoji="0"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라면 </a:t>
                </a:r>
                <a:r>
                  <a:rPr kumimoji="0" lang="ko-KR" altLang="ko-KR" dirty="0">
                    <a:solidFill>
                      <a:schemeClr val="bg1">
                        <a:lumMod val="50000"/>
                      </a:schemeClr>
                    </a:solidFill>
                  </a:rPr>
                  <a:t>14,400bps 모뎀은 2,400보(</a:t>
                </a:r>
                <a:r>
                  <a:rPr kumimoji="0" lang="ko-KR" altLang="ko-KR" dirty="0" err="1">
                    <a:solidFill>
                      <a:schemeClr val="bg1">
                        <a:lumMod val="50000"/>
                      </a:schemeClr>
                    </a:solidFill>
                  </a:rPr>
                  <a:t>baud</a:t>
                </a:r>
                <a:r>
                  <a:rPr kumimoji="0" lang="ko-KR" altLang="ko-KR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kumimoji="0"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로</a:t>
                </a:r>
                <a:r>
                  <a:rPr kumimoji="0" lang="ko-KR" altLang="ko-KR" dirty="0">
                    <a:solidFill>
                      <a:schemeClr val="bg1">
                        <a:lumMod val="50000"/>
                      </a:schemeClr>
                    </a:solidFill>
                  </a:rPr>
                  <a:t> 전송</a:t>
                </a:r>
                <a:endParaRPr kumimoji="0"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kumimoji="0" lang="ko-KR" altLang="ko-KR" dirty="0"/>
                  <a:t>변조 신호에서 </a:t>
                </a:r>
                <a:r>
                  <a:rPr kumimoji="0" lang="ko-KR" altLang="en-US" dirty="0"/>
                  <a:t>주기 </a:t>
                </a:r>
                <a:r>
                  <a:rPr kumimoji="0" lang="ko-KR" altLang="ko-KR" dirty="0" err="1"/>
                  <a:t>T</a:t>
                </a:r>
                <a:r>
                  <a:rPr kumimoji="0" lang="ko-KR" altLang="ko-KR" dirty="0"/>
                  <a:t>(초)의 역수(</a:t>
                </a:r>
                <a:r>
                  <a:rPr kumimoji="0" lang="ko-KR" altLang="ko-KR" dirty="0" err="1"/>
                  <a:t>B</a:t>
                </a:r>
                <a:r>
                  <a:rPr kumimoji="0" lang="ko-KR" altLang="ko-KR" dirty="0"/>
                  <a:t>)</a:t>
                </a:r>
                <a:r>
                  <a:rPr kumimoji="0" lang="ko-KR" altLang="en-US" dirty="0"/>
                  <a:t>로 표시</a:t>
                </a:r>
                <a:r>
                  <a:rPr kumimoji="0" lang="ko-KR" altLang="ko-KR" dirty="0"/>
                  <a:t> </a:t>
                </a:r>
                <a:r>
                  <a:rPr kumimoji="0" lang="en-US" altLang="ko-K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0" lang="en-US" altLang="ko-KR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𝑩</m:t>
                    </m:r>
                    <m:r>
                      <a:rPr kumimoji="0" lang="en-US" altLang="ko-KR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0" lang="en-US" altLang="ko-K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en-US" altLang="ko-K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0" lang="en-US" altLang="ko-K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</m:den>
                    </m:f>
                  </m:oMath>
                </a14:m>
                <a:endParaRPr kumimoji="0" lang="en-US" altLang="ko-KR" sz="2400" dirty="0">
                  <a:solidFill>
                    <a:srgbClr val="0070C0"/>
                  </a:solidFill>
                </a:endParaRPr>
              </a:p>
              <a:p>
                <a:pPr marL="950850" lvl="2" indent="-285750"/>
                <a:r>
                  <a:rPr kumimoji="0"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주기가 </a:t>
                </a:r>
                <a:r>
                  <a:rPr kumimoji="0" lang="ko-KR" altLang="ko-KR" dirty="0">
                    <a:solidFill>
                      <a:schemeClr val="bg1">
                        <a:lumMod val="50000"/>
                      </a:schemeClr>
                    </a:solidFill>
                  </a:rPr>
                  <a:t>5ms이면 변조 속도는 200보</a:t>
                </a:r>
                <a:endParaRPr kumimoji="0" lang="en-US" altLang="ko-KR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590850" lvl="1" indent="-285750"/>
                <a:r>
                  <a:rPr kumimoji="0" lang="ko-KR" altLang="ko-KR" dirty="0"/>
                  <a:t>프랑스의 전기학자 J.M.E. </a:t>
                </a:r>
                <a:r>
                  <a:rPr kumimoji="0" lang="ko-KR" altLang="ko-KR" dirty="0" err="1"/>
                  <a:t>Baudot</a:t>
                </a:r>
                <a:r>
                  <a:rPr kumimoji="0" lang="en-US" altLang="ko-KR" dirty="0"/>
                  <a:t>(</a:t>
                </a:r>
                <a:r>
                  <a:rPr kumimoji="0" lang="ko-KR" altLang="ko-KR" dirty="0"/>
                  <a:t>텔레프린터 발명</a:t>
                </a:r>
                <a:r>
                  <a:rPr kumimoji="0" lang="en-US" altLang="ko-KR" dirty="0"/>
                  <a:t>)</a:t>
                </a:r>
                <a:r>
                  <a:rPr kumimoji="0" lang="ko-KR" altLang="ko-KR" dirty="0"/>
                  <a:t>의 이름에서 유래</a:t>
                </a:r>
                <a:endParaRPr kumimoji="0" lang="en-US" altLang="ko-KR" dirty="0"/>
              </a:p>
              <a:p>
                <a:pPr marL="590850" lvl="1" indent="-285750"/>
                <a:r>
                  <a:rPr kumimoji="0" lang="ko-KR" altLang="en-US" dirty="0"/>
                  <a:t>현재는 주로 </a:t>
                </a:r>
                <a:r>
                  <a:rPr kumimoji="0" lang="en-US" altLang="ko-KR" dirty="0"/>
                  <a:t>bps(</a:t>
                </a:r>
                <a:r>
                  <a:rPr kumimoji="0" lang="ko-KR" altLang="ko-KR" dirty="0"/>
                  <a:t>bits per second</a:t>
                </a:r>
                <a:r>
                  <a:rPr kumimoji="0" lang="en-US" altLang="ko-KR" dirty="0"/>
                  <a:t>), Bps(</a:t>
                </a:r>
                <a:r>
                  <a:rPr kumimoji="0" lang="ko-KR" altLang="ko-KR" dirty="0"/>
                  <a:t>bytes per second</a:t>
                </a:r>
                <a:r>
                  <a:rPr kumimoji="0" lang="en-US" altLang="ko-KR" dirty="0"/>
                  <a:t>), cps(</a:t>
                </a:r>
                <a:r>
                  <a:rPr kumimoji="0" lang="ko-KR" altLang="ko-KR" dirty="0"/>
                  <a:t>characters per second</a:t>
                </a:r>
                <a:r>
                  <a:rPr kumimoji="0" lang="en-US" altLang="ko-KR" dirty="0"/>
                  <a:t>)</a:t>
                </a:r>
                <a:r>
                  <a:rPr kumimoji="0" lang="ko-KR" altLang="ko-KR" dirty="0"/>
                  <a:t> 등</a:t>
                </a:r>
                <a:r>
                  <a:rPr kumimoji="0" lang="ko-KR" altLang="en-US" dirty="0"/>
                  <a:t>의 단위를 사용</a:t>
                </a:r>
                <a:endParaRPr kumimoji="0" lang="en-US" altLang="ko-KR" dirty="0"/>
              </a:p>
              <a:p>
                <a:pPr marL="590850" lvl="1" indent="-285750"/>
                <a:r>
                  <a:rPr kumimoji="0" lang="ko-KR" altLang="en-US" dirty="0"/>
                  <a:t>시리얼 모니터의 전송속도는 스케치의 지정 값과 일치해야 함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4" t="-331" r="-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6228184" y="6091668"/>
            <a:ext cx="1939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kumimoji="0"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</a:t>
            </a:r>
            <a:r>
              <a:rPr kumimoji="0"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지식백과</a:t>
            </a:r>
            <a:r>
              <a:rPr kumimoji="0"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40646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시리얼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모니터 </a:t>
            </a:r>
            <a:r>
              <a:rPr lang="en-US" altLang="ko-KR" dirty="0">
                <a:latin typeface="+mj-ea"/>
              </a:rPr>
              <a:t>(Serial Monitor)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 프로토콜</a:t>
            </a:r>
            <a:r>
              <a:rPr lang="en-US" altLang="ko-KR" dirty="0"/>
              <a:t>(communication protocol)</a:t>
            </a:r>
          </a:p>
          <a:p>
            <a:pPr lvl="1"/>
            <a:r>
              <a:rPr lang="ko-KR" altLang="en-US" dirty="0"/>
              <a:t>메시지에 포함되는 정보의 형식과 요청에 대한 적절한 응답방식을 규정</a:t>
            </a:r>
            <a:endParaRPr lang="en-US" altLang="ko-KR" dirty="0"/>
          </a:p>
          <a:p>
            <a:pPr lvl="1"/>
            <a:r>
              <a:rPr lang="ko-KR" altLang="en-US" dirty="0"/>
              <a:t>헤더</a:t>
            </a:r>
            <a:r>
              <a:rPr lang="en-US" altLang="ko-KR" dirty="0"/>
              <a:t>(Header) : </a:t>
            </a:r>
            <a:r>
              <a:rPr lang="ko-KR" altLang="en-US" dirty="0"/>
              <a:t>메시지의</a:t>
            </a:r>
            <a:r>
              <a:rPr lang="en-US" altLang="ko-KR" dirty="0"/>
              <a:t> </a:t>
            </a:r>
            <a:r>
              <a:rPr lang="ko-KR" altLang="en-US" dirty="0"/>
              <a:t>시작을 식별하는 하나 이상의 특수문자</a:t>
            </a:r>
            <a:endParaRPr lang="en-US" altLang="ko-KR" dirty="0"/>
          </a:p>
          <a:p>
            <a:pPr lvl="1"/>
            <a:r>
              <a:rPr lang="ko-KR" altLang="en-US" dirty="0" err="1"/>
              <a:t>푸터</a:t>
            </a:r>
            <a:r>
              <a:rPr lang="en-US" altLang="ko-KR" dirty="0"/>
              <a:t>(footer) : </a:t>
            </a:r>
            <a:r>
              <a:rPr lang="ko-KR" altLang="en-US" dirty="0"/>
              <a:t>메시지의</a:t>
            </a:r>
            <a:r>
              <a:rPr lang="en-US" altLang="ko-KR" dirty="0"/>
              <a:t> </a:t>
            </a:r>
            <a:r>
              <a:rPr lang="ko-KR" altLang="en-US" dirty="0"/>
              <a:t>끝을 식별하는 하나 이상의 특수문자</a:t>
            </a:r>
            <a:endParaRPr lang="en-US" altLang="ko-KR" dirty="0"/>
          </a:p>
          <a:p>
            <a:pPr lvl="1"/>
            <a:r>
              <a:rPr lang="ko-KR" altLang="en-US" dirty="0"/>
              <a:t>본문 </a:t>
            </a:r>
            <a:r>
              <a:rPr lang="en-US" altLang="ko-KR" dirty="0"/>
              <a:t>: </a:t>
            </a:r>
            <a:r>
              <a:rPr lang="ko-KR" altLang="en-US" dirty="0"/>
              <a:t>텍스트 혹은 </a:t>
            </a:r>
            <a:r>
              <a:rPr lang="en-US" altLang="ko-KR" dirty="0"/>
              <a:t>2</a:t>
            </a:r>
            <a:r>
              <a:rPr lang="ko-KR" altLang="en-US" dirty="0"/>
              <a:t>진 형식으로 전송</a:t>
            </a:r>
            <a:endParaRPr lang="en-US" altLang="ko-KR" dirty="0"/>
          </a:p>
          <a:p>
            <a:pPr lvl="2"/>
            <a:r>
              <a:rPr lang="ko-KR" altLang="en-US" dirty="0"/>
              <a:t>텍스트 형식 </a:t>
            </a:r>
            <a:r>
              <a:rPr lang="en-US" altLang="ko-KR" dirty="0"/>
              <a:t>: </a:t>
            </a:r>
            <a:r>
              <a:rPr lang="ko-KR" altLang="en-US" dirty="0"/>
              <a:t>명령 </a:t>
            </a:r>
            <a:r>
              <a:rPr lang="en-US" altLang="ko-KR" dirty="0"/>
              <a:t>+ </a:t>
            </a:r>
            <a:r>
              <a:rPr lang="ko-KR" altLang="en-US" dirty="0"/>
              <a:t>숫자 값 전송</a:t>
            </a:r>
            <a:endParaRPr lang="en-US" altLang="ko-KR" dirty="0"/>
          </a:p>
          <a:p>
            <a:pPr marL="779400" lvl="2" indent="0">
              <a:buNone/>
            </a:pPr>
            <a:r>
              <a:rPr lang="en-US" altLang="ko-KR" dirty="0"/>
              <a:t>   (</a:t>
            </a:r>
            <a:r>
              <a:rPr lang="ko-KR" altLang="en-US" dirty="0"/>
              <a:t>예</a:t>
            </a:r>
            <a:r>
              <a:rPr lang="en-US" altLang="ko-KR" dirty="0"/>
              <a:t>) 1234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개별문자로 </a:t>
            </a:r>
            <a:r>
              <a:rPr lang="en-US" altLang="ko-KR" dirty="0">
                <a:sym typeface="Wingdings" panose="05000000000000000000" pitchFamily="2" charset="2"/>
              </a:rPr>
              <a:t>1, 2, 3, 4 </a:t>
            </a:r>
            <a:r>
              <a:rPr lang="ko-KR" altLang="en-US" dirty="0">
                <a:sym typeface="Wingdings" panose="05000000000000000000" pitchFamily="2" charset="2"/>
              </a:rPr>
              <a:t>전송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진 형식 </a:t>
            </a:r>
            <a:r>
              <a:rPr lang="en-US" altLang="ko-KR" dirty="0"/>
              <a:t>: </a:t>
            </a:r>
            <a:r>
              <a:rPr lang="ko-KR" altLang="en-US" dirty="0"/>
              <a:t>효율은 높으나 사람이 직접 읽기 어려워 </a:t>
            </a:r>
            <a:r>
              <a:rPr lang="ko-KR" altLang="en-US" dirty="0" err="1"/>
              <a:t>디버그하기</a:t>
            </a:r>
            <a:r>
              <a:rPr lang="ko-KR" altLang="en-US" dirty="0"/>
              <a:t> 곤란</a:t>
            </a:r>
            <a:endParaRPr lang="en-US" altLang="ko-KR" dirty="0"/>
          </a:p>
          <a:p>
            <a:pPr marL="779400" lvl="2" indent="0">
              <a:buNone/>
            </a:pPr>
            <a:r>
              <a:rPr lang="en-US" altLang="ko-KR" dirty="0"/>
              <a:t>   (</a:t>
            </a:r>
            <a:r>
              <a:rPr lang="ko-KR" altLang="en-US" dirty="0"/>
              <a:t>예</a:t>
            </a:r>
            <a:r>
              <a:rPr lang="en-US" altLang="ko-KR" dirty="0"/>
              <a:t>) 1234 </a:t>
            </a:r>
            <a:r>
              <a:rPr lang="en-US" altLang="ko-KR" dirty="0">
                <a:sym typeface="Wingdings" panose="05000000000000000000" pitchFamily="2" charset="2"/>
              </a:rPr>
              <a:t> 0100 1101 0010  (</a:t>
            </a:r>
            <a:r>
              <a:rPr lang="ko-KR" altLang="en-US" dirty="0" err="1">
                <a:sym typeface="Wingdings" panose="05000000000000000000" pitchFamily="2" charset="2"/>
              </a:rPr>
              <a:t>상위바이트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4 + </a:t>
            </a:r>
            <a:r>
              <a:rPr lang="ko-KR" altLang="en-US" dirty="0" err="1">
                <a:sym typeface="Wingdings" panose="05000000000000000000" pitchFamily="2" charset="2"/>
              </a:rPr>
              <a:t>하위바이트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210)</a:t>
            </a:r>
            <a:endParaRPr lang="en-US" altLang="ko-KR" dirty="0"/>
          </a:p>
          <a:p>
            <a:pPr lvl="2"/>
            <a:r>
              <a:rPr lang="ko-KR" altLang="en-US" dirty="0"/>
              <a:t>텍스트 메시지를 이용하는 것이 구현이나 디버깅에 편리함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750532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59">
            <a:extLst>
              <a:ext uri="{FF2B5EF4-FFF2-40B4-BE49-F238E27FC236}">
                <a16:creationId xmlns:a16="http://schemas.microsoft.com/office/drawing/2014/main" id="{009B6E4E-7F18-4688-A12B-A7A9C4096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시리얼 모니터를 이용한 디버깅 </a:t>
            </a:r>
            <a:endParaRPr lang="en-US" altLang="ko-KR" dirty="0"/>
          </a:p>
          <a:p>
            <a:pPr lvl="1"/>
            <a:r>
              <a:rPr lang="en-US" altLang="ko-KR" dirty="0"/>
              <a:t>Blink </a:t>
            </a:r>
            <a:r>
              <a:rPr lang="ko-KR" altLang="en-US" dirty="0"/>
              <a:t>소스 코드를 일부 수정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이름으로 저장</a:t>
            </a:r>
            <a:r>
              <a:rPr lang="en-US" altLang="ko-KR" dirty="0"/>
              <a:t>] </a:t>
            </a:r>
            <a:r>
              <a:rPr lang="en-US" altLang="ko-KR" dirty="0">
                <a:sym typeface="Wingdings" panose="05000000000000000000" pitchFamily="2" charset="2"/>
              </a:rPr>
              <a:t> _02_SerialDebugging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실습</a:t>
            </a:r>
            <a:r>
              <a:rPr lang="en-US" altLang="ko-KR" dirty="0">
                <a:latin typeface="+mj-ea"/>
              </a:rPr>
              <a:t>2] </a:t>
            </a:r>
            <a:r>
              <a:rPr lang="ko-KR" altLang="en-US" dirty="0">
                <a:latin typeface="+mj-ea"/>
              </a:rPr>
              <a:t>시리얼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모니터 디버깅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2806948" y="6248345"/>
            <a:ext cx="3530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디버깅을 위해 시리얼 모니터 출력구문 추가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0D793A-20F4-487A-B53C-8C05405F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61" y="2356238"/>
            <a:ext cx="7953910" cy="38330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B3063E-6F21-4A60-9744-CC460B6B9340}"/>
              </a:ext>
            </a:extLst>
          </p:cNvPr>
          <p:cNvSpPr/>
          <p:nvPr/>
        </p:nvSpPr>
        <p:spPr>
          <a:xfrm>
            <a:off x="827584" y="3254840"/>
            <a:ext cx="6480720" cy="5040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D5D62C-04B3-4ECF-85FB-C9D3F37BE204}"/>
              </a:ext>
            </a:extLst>
          </p:cNvPr>
          <p:cNvSpPr/>
          <p:nvPr/>
        </p:nvSpPr>
        <p:spPr>
          <a:xfrm>
            <a:off x="845873" y="4809913"/>
            <a:ext cx="6480720" cy="2561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FC57BA-55ED-4F06-8301-93029856C855}"/>
              </a:ext>
            </a:extLst>
          </p:cNvPr>
          <p:cNvSpPr/>
          <p:nvPr/>
        </p:nvSpPr>
        <p:spPr>
          <a:xfrm>
            <a:off x="845873" y="5484279"/>
            <a:ext cx="6480720" cy="2561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1005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59">
            <a:extLst>
              <a:ext uri="{FF2B5EF4-FFF2-40B4-BE49-F238E27FC236}">
                <a16:creationId xmlns:a16="http://schemas.microsoft.com/office/drawing/2014/main" id="{009B6E4E-7F18-4688-A12B-A7A9C4096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업로드 실행</a:t>
            </a:r>
            <a:endParaRPr lang="en-US" altLang="ko-KR" dirty="0"/>
          </a:p>
          <a:p>
            <a:pPr lvl="1"/>
            <a:r>
              <a:rPr lang="ko-KR" altLang="en-US" dirty="0"/>
              <a:t>내장된 </a:t>
            </a:r>
            <a:r>
              <a:rPr lang="en-US" altLang="ko-KR" dirty="0"/>
              <a:t>13</a:t>
            </a:r>
            <a:r>
              <a:rPr lang="ko-KR" altLang="en-US" dirty="0" err="1"/>
              <a:t>번핀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초 간격으로 점멸</a:t>
            </a:r>
            <a:endParaRPr lang="en-US" altLang="ko-KR" dirty="0"/>
          </a:p>
          <a:p>
            <a:pPr lvl="1"/>
            <a:r>
              <a:rPr lang="ko-KR" altLang="en-US" dirty="0"/>
              <a:t>시리얼 모니터 도구를 클릭하여 시리얼 모니터를 활성화하여 중간결과 확인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실습</a:t>
            </a:r>
            <a:r>
              <a:rPr lang="en-US" altLang="ko-KR" dirty="0">
                <a:latin typeface="+mj-ea"/>
              </a:rPr>
              <a:t>2] </a:t>
            </a:r>
            <a:r>
              <a:rPr lang="ko-KR" altLang="en-US" dirty="0">
                <a:latin typeface="+mj-ea"/>
              </a:rPr>
              <a:t>시리얼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모니터 디버깅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2806948" y="6142734"/>
            <a:ext cx="3530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디버깅을 위해 시리얼 모니터 출력구문 추가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E20A0-B102-BDFA-A41D-34D8FCDA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28" y="3298496"/>
            <a:ext cx="6857143" cy="21619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0EABB-A2CD-51A2-9670-310C00A6E641}"/>
              </a:ext>
            </a:extLst>
          </p:cNvPr>
          <p:cNvSpPr txBox="1"/>
          <p:nvPr/>
        </p:nvSpPr>
        <p:spPr>
          <a:xfrm>
            <a:off x="4214776" y="4509120"/>
            <a:ext cx="3816424" cy="5232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초기의 이상한 글자는 전송속도가 맞지 않아 나타남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전송속도는 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115,200baud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B7FE7-1770-2170-4AF4-289471203B55}"/>
              </a:ext>
            </a:extLst>
          </p:cNvPr>
          <p:cNvCxnSpPr>
            <a:endCxn id="6" idx="0"/>
          </p:cNvCxnSpPr>
          <p:nvPr/>
        </p:nvCxnSpPr>
        <p:spPr>
          <a:xfrm flipH="1">
            <a:off x="6122988" y="3861048"/>
            <a:ext cx="969292" cy="6480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37121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59">
            <a:extLst>
              <a:ext uri="{FF2B5EF4-FFF2-40B4-BE49-F238E27FC236}">
                <a16:creationId xmlns:a16="http://schemas.microsoft.com/office/drawing/2014/main" id="{009B6E4E-7F18-4688-A12B-A7A9C4096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출력 포맷</a:t>
            </a:r>
            <a:endParaRPr lang="en-US" altLang="ko-KR" dirty="0"/>
          </a:p>
          <a:p>
            <a:pPr lvl="1"/>
            <a:r>
              <a:rPr lang="ko-KR" altLang="en-US" dirty="0"/>
              <a:t>숫자를 시리얼 모니터로 출력하려는 경우 데이터 형식에 따라 약간씩 달리 출력됨</a:t>
            </a:r>
            <a:endParaRPr lang="en-US" altLang="ko-KR" dirty="0"/>
          </a:p>
          <a:p>
            <a:pPr lvl="1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en-US" altLang="ko-KR" dirty="0" err="1"/>
              <a:t>Serial.write</a:t>
            </a:r>
            <a:r>
              <a:rPr lang="en-US" altLang="ko-KR" dirty="0"/>
              <a:t>()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사용하는 경우 조심하여야 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시리얼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모니터의 출력 포맷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218919" y="6142734"/>
            <a:ext cx="2706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시리얼 모니터의 숫자 출력 포맷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EDEBE25-9AC4-4351-88CC-519D4376C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056663"/>
              </p:ext>
            </p:extLst>
          </p:nvPr>
        </p:nvGraphicFramePr>
        <p:xfrm>
          <a:off x="595907" y="2836214"/>
          <a:ext cx="7952185" cy="317168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76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2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2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20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20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print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print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HEX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OCT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1000001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byte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1000001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1000001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long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자료형과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65.00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부동소수점수에서는 지원되지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double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65.00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595544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59">
            <a:extLst>
              <a:ext uri="{FF2B5EF4-FFF2-40B4-BE49-F238E27FC236}">
                <a16:creationId xmlns:a16="http://schemas.microsoft.com/office/drawing/2014/main" id="{009B6E4E-7F18-4688-A12B-A7A9C4096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스케치로 소스코드 작성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]–[</a:t>
            </a: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이름으로 저장</a:t>
            </a:r>
            <a:r>
              <a:rPr lang="en-US" altLang="ko-KR" dirty="0"/>
              <a:t>]</a:t>
            </a:r>
            <a:r>
              <a:rPr lang="en-US" altLang="ko-KR" dirty="0">
                <a:sym typeface="Wingdings" panose="05000000000000000000" pitchFamily="2" charset="2"/>
              </a:rPr>
              <a:t> _02_SerialMonitor_OutputFormat.ino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실습 </a:t>
            </a:r>
            <a:r>
              <a:rPr lang="en-US" altLang="ko-KR" dirty="0">
                <a:latin typeface="+mj-ea"/>
              </a:rPr>
              <a:t>3] </a:t>
            </a:r>
            <a:r>
              <a:rPr lang="ko-KR" altLang="en-US" dirty="0">
                <a:latin typeface="+mj-ea"/>
              </a:rPr>
              <a:t>시리얼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모니터의 출력 포맷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584280" y="6223814"/>
            <a:ext cx="1997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작성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D268B1-04BF-48F4-862B-79DBBFAF0782}"/>
              </a:ext>
            </a:extLst>
          </p:cNvPr>
          <p:cNvGrpSpPr/>
          <p:nvPr/>
        </p:nvGrpSpPr>
        <p:grpSpPr>
          <a:xfrm>
            <a:off x="1115616" y="1899320"/>
            <a:ext cx="6768752" cy="4243414"/>
            <a:chOff x="2048190" y="2852935"/>
            <a:chExt cx="6060333" cy="37011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5E60A8-1317-4C84-ACC7-BEE97C57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8190" y="2852935"/>
              <a:ext cx="3017845" cy="351892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DD9E0C-8B34-47F5-B4DB-ABF29FB6D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78"/>
            <a:stretch/>
          </p:blipFill>
          <p:spPr>
            <a:xfrm>
              <a:off x="5095048" y="2852935"/>
              <a:ext cx="3013475" cy="370113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6803CA-FF52-C7B4-3D19-4BD674A8133E}"/>
              </a:ext>
            </a:extLst>
          </p:cNvPr>
          <p:cNvSpPr/>
          <p:nvPr/>
        </p:nvSpPr>
        <p:spPr>
          <a:xfrm>
            <a:off x="4728958" y="2204864"/>
            <a:ext cx="1859265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052795-7BD4-B9FB-BF9C-611EAA92A241}"/>
              </a:ext>
            </a:extLst>
          </p:cNvPr>
          <p:cNvSpPr/>
          <p:nvPr/>
        </p:nvSpPr>
        <p:spPr>
          <a:xfrm>
            <a:off x="4728959" y="3278409"/>
            <a:ext cx="1859264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8549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행복한 경영이야기</a:t>
            </a:r>
            <a:r>
              <a:rPr lang="en-US" altLang="ko-KR" dirty="0"/>
              <a:t>(www.happyceo.or.kr)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0325" y="1052736"/>
            <a:ext cx="8997950" cy="43180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 w="19050">
            <a:solidFill>
              <a:srgbClr val="339966"/>
            </a:solidFill>
            <a:round/>
            <a:headEnd/>
            <a:tailEnd/>
          </a:ln>
        </p:spPr>
        <p:txBody>
          <a:bodyPr wrap="none" anchor="ctr"/>
          <a:lstStyle/>
          <a:p>
            <a:pPr lvl="0" eaLnBrk="0" latinLnBrk="0" hangingPunct="0"/>
            <a:r>
              <a:rPr kumimoji="0" lang="ko-KR" altLang="ko-KR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과감하고 빠른 실패가 성공의 첩경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0325" y="1484536"/>
            <a:ext cx="8997950" cy="4891087"/>
          </a:xfrm>
          <a:prstGeom prst="rect">
            <a:avLst/>
          </a:prstGeom>
          <a:solidFill>
            <a:schemeClr val="bg1"/>
          </a:solidFill>
          <a:ln w="19050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좋은 공연을 하는 유일한 길은</a:t>
            </a:r>
            <a:endParaRPr kumimoji="0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나쁜 공연을 많이 해보는 것입니다.</a:t>
            </a:r>
            <a:endParaRPr kumimoji="0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공연을 하면서 힘든 시간을 보내세요.</a:t>
            </a:r>
            <a:endParaRPr kumimoji="0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그러고도 포기하지 않으면 차차 나아집니다.</a:t>
            </a:r>
            <a:endParaRPr kumimoji="0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20000"/>
              </a:lnSpc>
            </a:pP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0" lang="ko-KR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루이스</a:t>
            </a: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C. K, </a:t>
            </a:r>
            <a:r>
              <a:rPr kumimoji="0" lang="ko-KR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에미상</a:t>
            </a: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수상 코미디언</a:t>
            </a:r>
            <a:endParaRPr kumimoji="0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(‘천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성공을 만든 작은 행동의 힘’에서 인용)   </a:t>
            </a:r>
            <a:endParaRPr kumimoji="0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        </a:t>
            </a: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</a:t>
            </a: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앤 </a:t>
            </a:r>
            <a:r>
              <a:rPr kumimoji="0" lang="ko-KR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라모트는</a:t>
            </a: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글 잘 쓰는 법을 이렇게 </a:t>
            </a:r>
            <a:endParaRPr kumimoji="0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설명합니다.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“하나의 작품을 완성하는 데 중요한 것은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‘정말 엉망진창인 초안’을 써 보도록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스스로에게 허락하는 것이에요.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엉망진창인 초안을 쓰면 두 번째 안은 더 좋아지고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번째는 더 훌륭한 작품이 나올 확률이 높아지죠.”</a:t>
            </a:r>
            <a:b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완벽한 작품을 만들기 위해 주저하고 아무 일도 못하는 대신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실패할지 알면서도 과감하게 도전하는 것이 성공으로 가는 길</a:t>
            </a:r>
            <a:r>
              <a:rPr kumimoji="0" lang="ko-KR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10" descr="m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813" y="11255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82" y="1530043"/>
            <a:ext cx="2765314" cy="26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47888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59">
            <a:extLst>
              <a:ext uri="{FF2B5EF4-FFF2-40B4-BE49-F238E27FC236}">
                <a16:creationId xmlns:a16="http://schemas.microsoft.com/office/drawing/2014/main" id="{009B6E4E-7F18-4688-A12B-A7A9C4096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업로드 후 시리얼 모니터 실행</a:t>
            </a:r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실습 </a:t>
            </a:r>
            <a:r>
              <a:rPr lang="en-US" altLang="ko-KR" dirty="0">
                <a:latin typeface="+mj-ea"/>
              </a:rPr>
              <a:t>3] </a:t>
            </a:r>
            <a:r>
              <a:rPr lang="ko-KR" altLang="en-US" dirty="0">
                <a:latin typeface="+mj-ea"/>
              </a:rPr>
              <a:t>시리얼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모니터의 출력 포맷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AD8E-AAF0-41C7-AB0A-ED367AA78637}"/>
              </a:ext>
            </a:extLst>
          </p:cNvPr>
          <p:cNvSpPr txBox="1"/>
          <p:nvPr/>
        </p:nvSpPr>
        <p:spPr>
          <a:xfrm>
            <a:off x="3392045" y="6142734"/>
            <a:ext cx="2359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시리얼 모니터 출력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C16E25-F92C-7649-B78A-6FE725F2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60468"/>
            <a:ext cx="6552381" cy="30571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D627FCF-8344-4F19-9496-9CE21F91A9D8}"/>
              </a:ext>
            </a:extLst>
          </p:cNvPr>
          <p:cNvSpPr/>
          <p:nvPr/>
        </p:nvSpPr>
        <p:spPr>
          <a:xfrm>
            <a:off x="1119084" y="3936764"/>
            <a:ext cx="852984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406DF6-2E51-4E2C-98B7-9CFC998FD669}"/>
              </a:ext>
            </a:extLst>
          </p:cNvPr>
          <p:cNvSpPr/>
          <p:nvPr/>
        </p:nvSpPr>
        <p:spPr>
          <a:xfrm>
            <a:off x="1119084" y="4627187"/>
            <a:ext cx="852984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7408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9249-0303-4AAA-829E-DE7ABE872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</a:t>
            </a:r>
            <a:r>
              <a:rPr lang="ko-KR" altLang="en-US" dirty="0"/>
              <a:t>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02278-16B3-4245-987C-CEF72AA78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Serial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보드와 </a:t>
            </a:r>
            <a:r>
              <a:rPr lang="en-US" altLang="ko-KR" dirty="0"/>
              <a:t>PC </a:t>
            </a:r>
            <a:r>
              <a:rPr lang="ko-KR" altLang="en-US" dirty="0"/>
              <a:t>사이의 통신에 사용됨</a:t>
            </a:r>
            <a:endParaRPr lang="en-US" altLang="ko-KR" dirty="0"/>
          </a:p>
          <a:p>
            <a:pPr lvl="1"/>
            <a:r>
              <a:rPr lang="ko-KR" altLang="en-US" dirty="0" err="1"/>
              <a:t>아두이노</a:t>
            </a:r>
            <a:r>
              <a:rPr lang="ko-KR" altLang="en-US" dirty="0"/>
              <a:t> 보드는 적어도 하나의 시리얼 포트</a:t>
            </a:r>
            <a:r>
              <a:rPr lang="en-US" altLang="ko-KR" dirty="0"/>
              <a:t>(</a:t>
            </a:r>
            <a:r>
              <a:rPr lang="en-US" altLang="ko-KR" dirty="0" err="1"/>
              <a:t>UART</a:t>
            </a:r>
            <a:r>
              <a:rPr lang="en-US" altLang="ko-KR" baseline="30000" dirty="0" err="1"/>
              <a:t>Universal</a:t>
            </a:r>
            <a:r>
              <a:rPr lang="ko-KR" altLang="en-US" baseline="30000" dirty="0"/>
              <a:t> </a:t>
            </a:r>
            <a:r>
              <a:rPr lang="en-US" altLang="ko-KR" baseline="30000" dirty="0"/>
              <a:t>Asynchronous</a:t>
            </a:r>
            <a:r>
              <a:rPr lang="ko-KR" altLang="en-US" baseline="30000" dirty="0"/>
              <a:t> </a:t>
            </a:r>
            <a:r>
              <a:rPr lang="en-US" altLang="ko-KR" baseline="30000" dirty="0"/>
              <a:t>Receiver/Transmitter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USART</a:t>
            </a:r>
            <a:r>
              <a:rPr lang="en-US" altLang="ko-KR" baseline="30000" dirty="0" err="1"/>
              <a:t>Universal</a:t>
            </a:r>
            <a:r>
              <a:rPr lang="ko-KR" altLang="en-US" baseline="30000" dirty="0"/>
              <a:t> </a:t>
            </a:r>
            <a:r>
              <a:rPr lang="en-US" altLang="ko-KR" baseline="30000" dirty="0"/>
              <a:t>Synchronous</a:t>
            </a:r>
            <a:r>
              <a:rPr lang="ko-KR" altLang="en-US" baseline="30000" dirty="0"/>
              <a:t> </a:t>
            </a:r>
            <a:r>
              <a:rPr lang="en-US" altLang="ko-KR" baseline="30000" dirty="0"/>
              <a:t>Receiver/Transmitter</a:t>
            </a:r>
            <a:r>
              <a:rPr lang="en-US" altLang="ko-KR" dirty="0"/>
              <a:t>)</a:t>
            </a:r>
            <a:r>
              <a:rPr lang="ko-KR" altLang="en-US" dirty="0"/>
              <a:t>를 가짐</a:t>
            </a:r>
            <a:endParaRPr lang="en-US" altLang="ko-KR" dirty="0"/>
          </a:p>
          <a:p>
            <a:pPr lvl="1"/>
            <a:r>
              <a:rPr lang="en-US" altLang="ko-KR" dirty="0"/>
              <a:t>UNO</a:t>
            </a:r>
            <a:r>
              <a:rPr lang="ko-KR" altLang="en-US" dirty="0"/>
              <a:t>에서는 </a:t>
            </a:r>
            <a:r>
              <a:rPr lang="en-US" altLang="ko-KR" dirty="0"/>
              <a:t>0(RX)</a:t>
            </a:r>
            <a:r>
              <a:rPr lang="ko-KR" altLang="en-US" dirty="0"/>
              <a:t>와 </a:t>
            </a:r>
            <a:r>
              <a:rPr lang="en-US" altLang="ko-KR" dirty="0"/>
              <a:t>1(TX)</a:t>
            </a:r>
            <a:r>
              <a:rPr lang="ko-KR" altLang="en-US" dirty="0"/>
              <a:t>를 이용 </a:t>
            </a:r>
            <a:r>
              <a:rPr lang="en-US" altLang="ko-KR" dirty="0">
                <a:sym typeface="Wingdings" panose="05000000000000000000" pitchFamily="2" charset="2"/>
              </a:rPr>
              <a:t> USB</a:t>
            </a:r>
            <a:r>
              <a:rPr lang="ko-KR" altLang="en-US" dirty="0">
                <a:sym typeface="Wingdings" panose="05000000000000000000" pitchFamily="2" charset="2"/>
              </a:rPr>
              <a:t>가 연결된 상태에서는 핀 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과</a:t>
            </a:r>
            <a:r>
              <a:rPr lang="en-US" altLang="ko-KR" dirty="0">
                <a:sym typeface="Wingdings" panose="05000000000000000000" pitchFamily="2" charset="2"/>
              </a:rPr>
              <a:t> 1</a:t>
            </a:r>
            <a:r>
              <a:rPr lang="ko-KR" altLang="en-US" dirty="0">
                <a:sym typeface="Wingdings" panose="05000000000000000000" pitchFamily="2" charset="2"/>
              </a:rPr>
              <a:t>을 디지털 입출력으로 사용할 수 없음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제공함수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D196D4-E25E-4897-B3AD-7621CA746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87FF42A-651D-4565-AB8F-9AD8057F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172923"/>
              </p:ext>
            </p:extLst>
          </p:nvPr>
        </p:nvGraphicFramePr>
        <p:xfrm>
          <a:off x="395536" y="3968750"/>
          <a:ext cx="8352928" cy="24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296">
                  <a:extLst>
                    <a:ext uri="{9D8B030D-6E8A-4147-A177-3AD203B41FA5}">
                      <a16:colId xmlns:a16="http://schemas.microsoft.com/office/drawing/2014/main" val="2004676774"/>
                    </a:ext>
                  </a:extLst>
                </a:gridCol>
                <a:gridCol w="6050632">
                  <a:extLst>
                    <a:ext uri="{9D8B030D-6E8A-4147-A177-3AD203B41FA5}">
                      <a16:colId xmlns:a16="http://schemas.microsoft.com/office/drawing/2014/main" val="1468989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</a:t>
                      </a: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18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if(Serial)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시리얼 포트의 준비여부 확인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64199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available()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시리얼 포트로부터 읽을 수 있는 바이트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글자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읽음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934311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availableForWrite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시리얼 버퍼에 쓸 수 있는 바이트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글자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읽음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877780"/>
                  </a:ext>
                </a:extLst>
              </a:tr>
              <a:tr h="1432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begin(speed)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시리얼 통신의 전송속도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(baud)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64769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RX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TX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ko-KR" altLang="en-US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디지털핀으로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사용하기 위해 시리얼통신 해제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63901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타겟을 찾을 때까지 읽음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결과는 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True/False 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484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376368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9249-0303-4AAA-829E-DE7ABE872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</a:t>
            </a:r>
            <a:r>
              <a:rPr lang="ko-KR" altLang="en-US" dirty="0"/>
              <a:t>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02278-16B3-4245-987C-CEF72AA78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제공함수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D196D4-E25E-4897-B3AD-7621CA746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87FF42A-651D-4565-AB8F-9AD8057F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698919"/>
              </p:ext>
            </p:extLst>
          </p:nvPr>
        </p:nvGraphicFramePr>
        <p:xfrm>
          <a:off x="244630" y="1484784"/>
          <a:ext cx="8676964" cy="49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276">
                  <a:extLst>
                    <a:ext uri="{9D8B030D-6E8A-4147-A177-3AD203B41FA5}">
                      <a16:colId xmlns:a16="http://schemas.microsoft.com/office/drawing/2014/main" val="2004676774"/>
                    </a:ext>
                  </a:extLst>
                </a:gridCol>
                <a:gridCol w="6554688">
                  <a:extLst>
                    <a:ext uri="{9D8B030D-6E8A-4147-A177-3AD203B41FA5}">
                      <a16:colId xmlns:a16="http://schemas.microsoft.com/office/drawing/2014/main" val="1468989113"/>
                    </a:ext>
                  </a:extLst>
                </a:gridCol>
              </a:tblGrid>
              <a:tr h="274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</a:t>
                      </a: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18105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findUntil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 스트링 혹은 종료 스트링을 찾음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T/F 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64199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flush()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 시리얼 데이터가 종료될 때까지 대기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934311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parseFloat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시리얼 버퍼로부터 첫번째 유효 </a:t>
                      </a:r>
                      <a:r>
                        <a:rPr lang="ko-KR" altLang="en-US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실수값을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반환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877780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parseInt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 시리얼 버퍼에서 다음의 유효한 </a:t>
                      </a:r>
                      <a:r>
                        <a:rPr lang="ko-KR" altLang="en-US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정수값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찾음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647692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peek()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 시리얼 버퍼에서 데이터 삭제 없이 바이트 값 읽음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639016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print()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시리얼 포트에 사람이 인식 가능한 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ASCII 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출력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788093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println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시리얼 포트에 사람 인식 가능 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ASCII 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출력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줄바꿈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582026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read()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 포트에서 시리얼 데이터를 읽음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880505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readBytes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시리얼 포트에서 버퍼로 글자를 읽음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14446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readBytesUntil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시리얼 버퍼에서 종결자를 만날 때까지 문자를 읽어 배열 구성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265294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readString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초과시까지 시리얼 포트에서 버퍼로 글자를 읽음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540812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readStringUntil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초과시까지 시리얼 포트에서 버퍼로 글자를 읽음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411232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setTimeout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시리얼 데이터를 읽는 동안의 최대 대기 시간 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232176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write()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시리얼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포트에 이진 데이터를 출력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912467"/>
                  </a:ext>
                </a:extLst>
              </a:tr>
              <a:tr h="271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serialEvent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18000" marB="1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데이터가 유효할 때 호출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11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586412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D1A77-AFD8-2399-C010-D5667FD8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도전과제</a:t>
            </a:r>
            <a:r>
              <a:rPr lang="en-US" altLang="ko-KR" dirty="0"/>
              <a:t>] Serial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8C06736-221B-0A8E-41C2-DB75C22B5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Serial Input</a:t>
            </a:r>
          </a:p>
          <a:p>
            <a:pPr lvl="1"/>
            <a:r>
              <a:rPr lang="ko-KR" altLang="en-US" dirty="0"/>
              <a:t>한 </a:t>
            </a:r>
            <a:r>
              <a:rPr lang="ko-KR" altLang="en-US" dirty="0" err="1"/>
              <a:t>글자씩</a:t>
            </a:r>
            <a:r>
              <a:rPr lang="ko-KR" altLang="en-US" dirty="0"/>
              <a:t> 읽어 들임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원하는 값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숫자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얻기 위해 프로그램 요구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8F359-EA4D-C931-02B9-23A56EA7F7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EE991E-6C0F-EFC9-2C5F-F86F46DA0DA8}"/>
              </a:ext>
            </a:extLst>
          </p:cNvPr>
          <p:cNvGrpSpPr/>
          <p:nvPr/>
        </p:nvGrpSpPr>
        <p:grpSpPr>
          <a:xfrm>
            <a:off x="191031" y="1988840"/>
            <a:ext cx="8845019" cy="4144662"/>
            <a:chOff x="323528" y="1876626"/>
            <a:chExt cx="10000000" cy="50095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6A1552-AA38-A6C1-0819-FDE886FF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876626"/>
              <a:ext cx="4657143" cy="406666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E0B4CB3-E63F-424D-26FB-19787DAC0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0671" y="1876626"/>
              <a:ext cx="5342857" cy="500952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9E1877-418C-B603-A8FE-1684A8730061}"/>
              </a:ext>
            </a:extLst>
          </p:cNvPr>
          <p:cNvSpPr txBox="1"/>
          <p:nvPr/>
        </p:nvSpPr>
        <p:spPr>
          <a:xfrm>
            <a:off x="702767" y="6166243"/>
            <a:ext cx="7738465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Serial.available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읽을 자료의 바이트 수 반환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C++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언어에서는 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아닌 양수는 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True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취급</a:t>
            </a:r>
            <a:endParaRPr lang="ko-KR" altLang="en-US" sz="14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55421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1F0AD-1F0B-9DE6-BA02-54B5694E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B3DD5-A688-2A3F-269A-00A49D08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도전과제</a:t>
            </a:r>
            <a:r>
              <a:rPr lang="en-US" altLang="ko-KR" dirty="0"/>
              <a:t>] Serial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38ADF33-33B0-E2FC-A1D3-158E96C49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  <a:endParaRPr lang="en-US" altLang="ko-KR" dirty="0"/>
          </a:p>
          <a:p>
            <a:pPr lvl="1"/>
            <a:r>
              <a:rPr lang="ko-KR" altLang="en-US" dirty="0"/>
              <a:t>시리얼모니터에 깜빡 거리는 간격을 입력하면</a:t>
            </a:r>
            <a:r>
              <a:rPr lang="en-US" altLang="ko-KR" dirty="0"/>
              <a:t>, </a:t>
            </a:r>
            <a:r>
              <a:rPr lang="ko-KR" altLang="en-US" dirty="0"/>
              <a:t>그 값에 맞춰 조절됨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09C3E-9AF4-02B1-C15E-566C6BCCD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C931F6-2F0C-E925-31AC-31347F89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81940"/>
            <a:ext cx="5123809" cy="16190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4FF0FE-432F-6000-EFD5-90147A6F4C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6" b="-8012"/>
          <a:stretch/>
        </p:blipFill>
        <p:spPr>
          <a:xfrm>
            <a:off x="1025526" y="2492896"/>
            <a:ext cx="4973893" cy="3600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8600CC-AA59-2F41-7402-9CF9D6719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890544"/>
            <a:ext cx="5123809" cy="7619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EDB16D-8857-495F-8A44-698E1567F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4863964"/>
            <a:ext cx="5123809" cy="7619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736999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0E3D8-38B0-48B3-8BAF-15DEA64C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87BFA-CE63-4ED4-BE49-25EDBA4F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altLang="ko-KR" dirty="0"/>
          </a:p>
          <a:p>
            <a:pPr lvl="1"/>
            <a:r>
              <a:rPr lang="ko-KR" altLang="en-US" dirty="0"/>
              <a:t>스케치 프로그램 실행 화면 캡처</a:t>
            </a:r>
            <a:endParaRPr lang="en-US" altLang="ko-KR" dirty="0"/>
          </a:p>
          <a:p>
            <a:pPr lvl="1"/>
            <a:r>
              <a:rPr lang="ko-KR" altLang="en-US" dirty="0"/>
              <a:t>프로그램 작성 후 시리얼 모니터 출력 화면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구글링</a:t>
            </a:r>
            <a:endParaRPr lang="en-US" altLang="ko-KR" dirty="0"/>
          </a:p>
          <a:p>
            <a:pPr lvl="1"/>
            <a:r>
              <a:rPr lang="en-US" altLang="ko-KR" dirty="0"/>
              <a:t>Arduino</a:t>
            </a:r>
            <a:r>
              <a:rPr lang="ko-KR" altLang="en-US" dirty="0"/>
              <a:t>를 키워드로 검색하고</a:t>
            </a:r>
            <a:r>
              <a:rPr lang="en-US" altLang="ko-KR" dirty="0"/>
              <a:t>, </a:t>
            </a:r>
            <a:r>
              <a:rPr lang="ko-KR" altLang="en-US" dirty="0"/>
              <a:t>그 중 설명이 잘 된 문서 하나를 참고하여 이를 </a:t>
            </a:r>
            <a:r>
              <a:rPr lang="en-US" altLang="ko-KR" dirty="0"/>
              <a:t>1</a:t>
            </a:r>
            <a:r>
              <a:rPr lang="ko-KR" altLang="en-US" dirty="0"/>
              <a:t>페이지 내외로 요약하여 제출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50046A-B9F6-43F8-B8E7-63A990D0A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2483519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94D49-FAE7-8007-DBAB-0641A8CF3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D1867-523C-683E-EF37-5C37E0B7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317BE-8820-9C0F-1EE5-A3812F16D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ko-KR" altLang="en-US" dirty="0"/>
              <a:t>알아야 할 용어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en-US" altLang="ko-KR" dirty="0" err="1"/>
              <a:t>arduino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en-US" altLang="ko-KR" dirty="0" err="1"/>
              <a:t>arduino</a:t>
            </a:r>
            <a:r>
              <a:rPr lang="en-US" altLang="ko-KR" dirty="0"/>
              <a:t> uno</a:t>
            </a:r>
          </a:p>
          <a:p>
            <a:pPr lvl="1">
              <a:lnSpc>
                <a:spcPct val="114000"/>
              </a:lnSpc>
            </a:pPr>
            <a:r>
              <a:rPr lang="en-US" altLang="ko-KR" dirty="0" err="1"/>
              <a:t>arduino</a:t>
            </a:r>
            <a:r>
              <a:rPr lang="en-US" altLang="ko-KR" dirty="0"/>
              <a:t> IDE (sketch)</a:t>
            </a:r>
          </a:p>
          <a:p>
            <a:pPr lvl="1">
              <a:lnSpc>
                <a:spcPct val="114000"/>
              </a:lnSpc>
            </a:pPr>
            <a:r>
              <a:rPr lang="en-US" altLang="ko-KR" dirty="0" err="1"/>
              <a:t>arduino</a:t>
            </a:r>
            <a:r>
              <a:rPr lang="en-US" altLang="ko-KR" dirty="0"/>
              <a:t> board </a:t>
            </a:r>
            <a:r>
              <a:rPr lang="ko-KR" altLang="en-US" dirty="0"/>
              <a:t>종류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en-US" altLang="ko-KR" dirty="0" err="1"/>
              <a:t>WiFi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en-US" altLang="ko-KR" dirty="0" err="1"/>
              <a:t>arduino</a:t>
            </a:r>
            <a:r>
              <a:rPr lang="ko-KR" altLang="en-US" dirty="0"/>
              <a:t> </a:t>
            </a:r>
            <a:r>
              <a:rPr lang="en-US" altLang="ko-KR" dirty="0"/>
              <a:t>shield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장치관리자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en-US" altLang="ko-KR" dirty="0"/>
              <a:t>cross compile platform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Serial monitor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통신 프로토콜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en-US" altLang="ko-KR" dirty="0" err="1"/>
              <a:t>Serial.begin</a:t>
            </a:r>
            <a:r>
              <a:rPr lang="en-US" altLang="ko-KR" dirty="0"/>
              <a:t>(115200);</a:t>
            </a:r>
          </a:p>
          <a:p>
            <a:pPr lvl="1">
              <a:lnSpc>
                <a:spcPct val="114000"/>
              </a:lnSpc>
            </a:pPr>
            <a:r>
              <a:rPr lang="en-US" altLang="ko-KR" dirty="0" err="1"/>
              <a:t>Serial.available</a:t>
            </a:r>
            <a:r>
              <a:rPr lang="en-US" altLang="ko-KR" dirty="0"/>
              <a:t>()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5DFE9D-7B20-2080-C0EA-37D9693D5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838722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아두이노란</a:t>
            </a:r>
            <a:r>
              <a:rPr lang="en-US" altLang="ko-KR" dirty="0"/>
              <a:t>?</a:t>
            </a:r>
          </a:p>
          <a:p>
            <a:pPr eaLnBrk="1" hangingPunct="1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/</a:t>
            </a:r>
            <a:r>
              <a:rPr lang="ko-KR" altLang="en-US" dirty="0" err="1"/>
              <a:t>쉴드의</a:t>
            </a:r>
            <a:r>
              <a:rPr lang="ko-KR" altLang="en-US" dirty="0"/>
              <a:t> 종류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R3 </a:t>
            </a:r>
            <a:r>
              <a:rPr lang="ko-KR" altLang="en-US" dirty="0"/>
              <a:t>보드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통합개발환경</a:t>
            </a:r>
            <a:r>
              <a:rPr lang="en-US" altLang="ko-KR" dirty="0"/>
              <a:t>(IDE)</a:t>
            </a:r>
            <a:r>
              <a:rPr lang="ko-KR" altLang="en-US" dirty="0"/>
              <a:t>인 스케치를 설치</a:t>
            </a: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시리얼 모니터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A63119-A075-4A06-B8B9-191AF54DF5F5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pic>
        <p:nvPicPr>
          <p:cNvPr id="5" name="Picture 4" descr="PE01460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5" y="2830822"/>
            <a:ext cx="2611016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28788"/>
      </p:ext>
    </p:extLst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 응답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No question, no learning !!!</a:t>
            </a:r>
          </a:p>
          <a:p>
            <a:pPr eaLnBrk="1" hangingPunct="1">
              <a:defRPr/>
            </a:pPr>
            <a:r>
              <a:rPr lang="en-US" altLang="ko-KR" dirty="0"/>
              <a:t>No dumb question !!!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here to be interrupted.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an interrupt-driven professor.</a:t>
            </a:r>
          </a:p>
          <a:p>
            <a:pPr eaLnBrk="1" hangingPunct="1">
              <a:defRPr/>
            </a:pPr>
            <a:r>
              <a:rPr lang="en-US" altLang="ko-KR" dirty="0"/>
              <a:t>I teach less, students learn more.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A63119-A075-4A06-B8B9-191AF54DF5F5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3511410"/>
            <a:ext cx="3148981" cy="277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055139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8C69D1-562B-4BA3-B970-F557F7173233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본 강좌를 성공적으로 이수하면 학생들은</a:t>
            </a:r>
            <a:r>
              <a:rPr lang="ko-KR" altLang="en-US" sz="2800" dirty="0"/>
              <a:t> </a:t>
            </a:r>
          </a:p>
          <a:p>
            <a:pPr lvl="1" eaLnBrk="1" hangingPunct="1">
              <a:defRPr/>
            </a:pPr>
            <a:r>
              <a:rPr lang="ko-KR" altLang="en-US" dirty="0" err="1"/>
              <a:t>아두이노에</a:t>
            </a:r>
            <a:r>
              <a:rPr lang="ko-KR" altLang="en-US" dirty="0"/>
              <a:t> 대해 설명할 수 있다</a:t>
            </a:r>
            <a:r>
              <a:rPr lang="en-US" altLang="ko-KR" dirty="0"/>
              <a:t>.</a:t>
            </a:r>
          </a:p>
          <a:p>
            <a:pPr lvl="1" eaLnBrk="1" hangingPunct="1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보드의 종류와 </a:t>
            </a:r>
            <a:r>
              <a:rPr lang="ko-KR" altLang="en-US" dirty="0" err="1"/>
              <a:t>쉴드에</a:t>
            </a:r>
            <a:r>
              <a:rPr lang="ko-KR" altLang="en-US" dirty="0"/>
              <a:t> 대해 설명할 수 있다</a:t>
            </a:r>
            <a:r>
              <a:rPr lang="en-US" altLang="ko-KR" dirty="0"/>
              <a:t>.</a:t>
            </a:r>
          </a:p>
          <a:p>
            <a:pPr lvl="1" eaLnBrk="1" hangingPunct="1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</a:t>
            </a:r>
            <a:r>
              <a:rPr lang="ko-KR" altLang="en-US" dirty="0"/>
              <a:t>보드에 대해 설명할 수 있다</a:t>
            </a:r>
            <a:r>
              <a:rPr lang="en-US" altLang="ko-KR" dirty="0"/>
              <a:t>.</a:t>
            </a:r>
          </a:p>
          <a:p>
            <a:pPr lvl="1" eaLnBrk="1" hangingPunct="1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통합개발환경</a:t>
            </a:r>
            <a:r>
              <a:rPr lang="en-US" altLang="ko-KR" dirty="0"/>
              <a:t>(IDE)</a:t>
            </a:r>
            <a:r>
              <a:rPr lang="ko-KR" altLang="en-US" dirty="0"/>
              <a:t>인 스케치를 설치할 수 있다</a:t>
            </a:r>
            <a:r>
              <a:rPr lang="en-US" altLang="ko-KR" dirty="0"/>
              <a:t>.</a:t>
            </a:r>
          </a:p>
          <a:p>
            <a:pPr lvl="1" eaLnBrk="1" hangingPunct="1">
              <a:defRPr/>
            </a:pPr>
            <a:r>
              <a:rPr lang="ko-KR" altLang="en-US" dirty="0"/>
              <a:t>시리얼 모니터를 활용할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DAC70-712D-499F-9F59-4C3D20252CAA}"/>
              </a:ext>
            </a:extLst>
          </p:cNvPr>
          <p:cNvSpPr txBox="1"/>
          <p:nvPr/>
        </p:nvSpPr>
        <p:spPr>
          <a:xfrm>
            <a:off x="375706" y="4387750"/>
            <a:ext cx="5027875" cy="18913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Arduino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영어로 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이탈리아어로 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아르뒤노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 읽는다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이탈리아어로 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강력한 친구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 뜻이다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2005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이탈리아의 </a:t>
            </a:r>
            <a:r>
              <a:rPr lang="ko-KR" altLang="en-US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마시모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벤지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(Massimo </a:t>
            </a:r>
            <a:r>
              <a:rPr lang="en-US" altLang="ko-KR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Banzi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다비드 </a:t>
            </a:r>
            <a:r>
              <a:rPr lang="ko-KR" altLang="en-US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쿠아르티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(David </a:t>
            </a:r>
            <a:r>
              <a:rPr lang="en-US" altLang="ko-KR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Cuartielles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처음 개발하였다</a:t>
            </a:r>
            <a:r>
              <a:rPr lang="en-US" altLang="ko-KR" b="1" i="0" dirty="0"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F10D19-0DD2-4DE6-8505-1F3A83A5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36" y="4053629"/>
            <a:ext cx="2863064" cy="225635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CFEC2-1E4A-4B8E-891C-EC3C6A2E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1AE64A-3571-41C1-8A73-2F3D6F4F2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en-US" altLang="ko-KR" dirty="0"/>
              <a:t>(Arduino)</a:t>
            </a:r>
          </a:p>
          <a:p>
            <a:pPr lvl="1"/>
            <a:r>
              <a:rPr lang="ko-KR" altLang="en-US" dirty="0"/>
              <a:t>오픈 소스 기반 </a:t>
            </a:r>
            <a:r>
              <a:rPr lang="ko-KR" altLang="en-US" i="0" dirty="0">
                <a:effectLst/>
              </a:rPr>
              <a:t>단일 보드 </a:t>
            </a:r>
            <a:r>
              <a:rPr lang="ko-KR" altLang="en-US" dirty="0" err="1"/>
              <a:t>마이크로컨트롤러</a:t>
            </a:r>
            <a:r>
              <a:rPr lang="ko-KR" altLang="en-US" dirty="0"/>
              <a:t> </a:t>
            </a:r>
            <a:r>
              <a:rPr lang="ko-KR" altLang="en-US" i="0" dirty="0">
                <a:effectLst/>
              </a:rPr>
              <a:t>및 관련 개발 도구 및 환경</a:t>
            </a:r>
            <a:endParaRPr lang="en-US" altLang="ko-KR" dirty="0"/>
          </a:p>
          <a:p>
            <a:pPr lvl="1"/>
            <a:r>
              <a:rPr lang="en-US" altLang="ko-KR" i="0" dirty="0">
                <a:effectLst/>
              </a:rPr>
              <a:t>2005</a:t>
            </a:r>
            <a:r>
              <a:rPr lang="ko-KR" altLang="en-US" i="0" dirty="0">
                <a:effectLst/>
              </a:rPr>
              <a:t>년 </a:t>
            </a:r>
            <a:r>
              <a:rPr lang="ko-KR" altLang="en-US" dirty="0"/>
              <a:t>이탈리아</a:t>
            </a:r>
            <a:r>
              <a:rPr lang="ko-KR" altLang="en-US" i="0" dirty="0">
                <a:effectLst/>
              </a:rPr>
              <a:t>의 </a:t>
            </a:r>
            <a:r>
              <a:rPr lang="en-US" altLang="ko-KR" i="0" dirty="0">
                <a:effectLst/>
              </a:rPr>
              <a:t>IDII(Interaction Design Institute </a:t>
            </a:r>
            <a:r>
              <a:rPr lang="en-US" altLang="ko-KR" i="0" dirty="0" err="1">
                <a:effectLst/>
              </a:rPr>
              <a:t>lvera</a:t>
            </a:r>
            <a:r>
              <a:rPr lang="en-US" altLang="ko-KR" i="0" dirty="0">
                <a:effectLst/>
              </a:rPr>
              <a:t>)</a:t>
            </a:r>
            <a:r>
              <a:rPr lang="ko-KR" altLang="en-US" i="0" dirty="0">
                <a:effectLst/>
              </a:rPr>
              <a:t>에서 고안</a:t>
            </a:r>
            <a:endParaRPr lang="en-US" altLang="ko-KR" i="0" dirty="0">
              <a:effectLst/>
            </a:endParaRPr>
          </a:p>
          <a:p>
            <a:pPr lvl="2"/>
            <a:r>
              <a:rPr lang="ko-KR" altLang="en-US" i="0" dirty="0">
                <a:effectLst/>
              </a:rPr>
              <a:t>하드웨어에 익숙지 않은 학생들이 디자인 작품을 손쉽게 제어할 목적</a:t>
            </a:r>
            <a:endParaRPr lang="en-US" altLang="ko-KR" i="0" dirty="0">
              <a:effectLst/>
            </a:endParaRPr>
          </a:p>
          <a:p>
            <a:pPr lvl="1"/>
            <a:r>
              <a:rPr lang="ko-KR" altLang="en-US" dirty="0"/>
              <a:t>웹사이트</a:t>
            </a:r>
            <a:r>
              <a:rPr lang="en-US" altLang="ko-KR" dirty="0"/>
              <a:t>(www.arduino.cc)</a:t>
            </a:r>
            <a:r>
              <a:rPr lang="ko-KR" altLang="en-US" dirty="0"/>
              <a:t>에 </a:t>
            </a:r>
            <a:r>
              <a:rPr lang="ko-KR" altLang="en-US" i="0" dirty="0">
                <a:effectLst/>
              </a:rPr>
              <a:t>아두이노 통합 개발 환경</a:t>
            </a:r>
            <a:r>
              <a:rPr lang="en-US" altLang="ko-KR" i="0" dirty="0">
                <a:effectLst/>
              </a:rPr>
              <a:t>(</a:t>
            </a:r>
            <a:r>
              <a:rPr lang="en-US" altLang="ko-KR" i="0" u="none" strike="noStrike" dirty="0">
                <a:effectLst/>
                <a:hlinkClick r:id="rId2" tooltip="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</a:t>
            </a:r>
            <a:r>
              <a:rPr lang="en-US" altLang="ko-KR" i="0" dirty="0">
                <a:effectLst/>
              </a:rPr>
              <a:t>)</a:t>
            </a:r>
            <a:r>
              <a:rPr lang="ko-KR" altLang="en-US" i="0" dirty="0">
                <a:effectLst/>
              </a:rPr>
              <a:t>을 제공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7D15B8-E875-427A-B536-16886C9DF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08A3F-0F0E-4902-A85B-45B936A5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284984"/>
            <a:ext cx="4176464" cy="29428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1601409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CFEC2-1E4A-4B8E-891C-EC3C6A2E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1AE64A-3571-41C1-8A73-2F3D6F4F2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Arduino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저렴한 가격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MCU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비해 저렴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(Uno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5,500~20,000)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크로스 컴파일 플랫폼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동작</a:t>
            </a:r>
            <a:r>
              <a:rPr lang="ko-KR" altLang="en-US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되는 플랫폼이 아닌 별도의 플랫폼에서 컴파일러를 이용하여 실행 가능한 코드를 생성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(PC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아두이노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단순 명확한 프로그래밍 환경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C++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확장하여 초보자도 쉽게 이용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오픈 소스 및 확장 가능한 하드웨어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유경험자는 쉽게 확장 가능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Arduino </a:t>
            </a:r>
            <a:r>
              <a:rPr lang="ko-KR" altLang="en-US" dirty="0"/>
              <a:t>응용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교육을 위한 플랫폼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IT</a:t>
            </a:r>
            <a:r>
              <a:rPr lang="ko-KR" altLang="en-US" dirty="0"/>
              <a:t>전시회</a:t>
            </a:r>
            <a:r>
              <a:rPr lang="en-US" altLang="ko-KR" dirty="0"/>
              <a:t>(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악기</a:t>
            </a:r>
            <a:r>
              <a:rPr lang="en-US" altLang="ko-KR" dirty="0"/>
              <a:t>, </a:t>
            </a:r>
            <a:r>
              <a:rPr lang="ko-KR" altLang="en-US" dirty="0"/>
              <a:t>빛</a:t>
            </a:r>
            <a:r>
              <a:rPr lang="en-US" altLang="ko-KR" dirty="0"/>
              <a:t>, </a:t>
            </a:r>
            <a:r>
              <a:rPr lang="ko-KR" altLang="en-US" dirty="0"/>
              <a:t>조형</a:t>
            </a:r>
            <a:r>
              <a:rPr lang="en-US" altLang="ko-KR" dirty="0"/>
              <a:t>, 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예술가들의 디지털화된 작품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7D15B8-E875-427A-B536-16886C9DF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8D97E-2165-4F04-9DE2-388E164B5378}"/>
              </a:ext>
            </a:extLst>
          </p:cNvPr>
          <p:cNvSpPr txBox="1"/>
          <p:nvPr/>
        </p:nvSpPr>
        <p:spPr>
          <a:xfrm>
            <a:off x="6249437" y="6156692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활용 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EDE3C4-25AF-41F9-9A4F-D74AB0365ACB}"/>
              </a:ext>
            </a:extLst>
          </p:cNvPr>
          <p:cNvGrpSpPr/>
          <p:nvPr/>
        </p:nvGrpSpPr>
        <p:grpSpPr>
          <a:xfrm>
            <a:off x="5905387" y="4036688"/>
            <a:ext cx="2338592" cy="2072703"/>
            <a:chOff x="5905387" y="4036688"/>
            <a:chExt cx="2338592" cy="2072703"/>
          </a:xfrm>
        </p:grpSpPr>
        <p:pic>
          <p:nvPicPr>
            <p:cNvPr id="7" name="그림 6" descr="D:\Project\Education\mCube\Arduino\사진\arduino응용4.jpg">
              <a:extLst>
                <a:ext uri="{FF2B5EF4-FFF2-40B4-BE49-F238E27FC236}">
                  <a16:creationId xmlns:a16="http://schemas.microsoft.com/office/drawing/2014/main" id="{86E51D85-8DB5-4FC2-93B7-DC9C0CFB05A2}"/>
                </a:ext>
              </a:extLst>
            </p:cNvPr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77435" y="4036688"/>
              <a:ext cx="966544" cy="109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그림 9" descr="D:\Project\Education\mCube\Arduino\사진\arduino응용3.jpg">
              <a:extLst>
                <a:ext uri="{FF2B5EF4-FFF2-40B4-BE49-F238E27FC236}">
                  <a16:creationId xmlns:a16="http://schemas.microsoft.com/office/drawing/2014/main" id="{A64E4196-E3AD-4EF0-B69E-4EE966EA99E8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19998" y="5153466"/>
              <a:ext cx="1257360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5BDE872-13BF-4B68-A859-1546E65F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387" y="4036688"/>
              <a:ext cx="1271862" cy="10917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B96FD9E-C0B1-491D-981B-B50DCDE9A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7435" y="5161799"/>
              <a:ext cx="966544" cy="947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9390187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CFEC2-1E4A-4B8E-891C-EC3C6A2E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및 </a:t>
            </a:r>
            <a:r>
              <a:rPr lang="ko-KR" altLang="en-US" dirty="0" err="1"/>
              <a:t>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1AE64A-3571-41C1-8A73-2F3D6F4F2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endParaRPr lang="en-US" altLang="ko-KR" dirty="0"/>
          </a:p>
          <a:p>
            <a:pPr lvl="1"/>
            <a:r>
              <a:rPr lang="ko-KR" altLang="en-US" dirty="0"/>
              <a:t>하드웨어 및 소프트웨어 구조가 모두 </a:t>
            </a:r>
            <a:r>
              <a:rPr lang="en-US" altLang="ko-KR" dirty="0"/>
              <a:t> </a:t>
            </a:r>
            <a:r>
              <a:rPr lang="ko-KR" altLang="en-US" dirty="0"/>
              <a:t>개방된 오픈 소스 플랫폼이기 때문에 정품 뿐만 아니라 수많은 변종 보드 존재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7D15B8-E875-427A-B536-16886C9DF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F0BBEA-F937-4B1E-BD6C-DCAD96B3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197" y="5054122"/>
            <a:ext cx="2295238" cy="10380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9F2AB4-20CD-4071-A652-EECCDE727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04" y="3995413"/>
            <a:ext cx="2266667" cy="8571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066363-21EF-4AAC-811D-13E286696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214" y="2393559"/>
            <a:ext cx="2247619" cy="13809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77E0B5-8482-44DC-BD06-43E7E51F9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41" y="3988403"/>
            <a:ext cx="2200000" cy="809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D5AA43-1ACB-466A-87CC-FBCFBA319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2393559"/>
            <a:ext cx="2266667" cy="13809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A43302A-F1F7-4AFB-9D53-A31F0FA33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238" y="3791721"/>
            <a:ext cx="1584176" cy="11142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14AC42-BFCC-4FF9-BA2C-FADD98E156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441" y="5094114"/>
            <a:ext cx="2295238" cy="10190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E2C9515-BFA7-4069-B7B6-1969237BA9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5282" y="4952635"/>
            <a:ext cx="1957516" cy="11873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D5BCF8-B00E-4B0C-9ED4-0BCAD3CDB3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1183" y="2393559"/>
            <a:ext cx="22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10414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A6102-48AA-3D0B-4D99-6D08EACE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3C379-1A4A-4C37-14E3-4A2048E7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및 </a:t>
            </a:r>
            <a:r>
              <a:rPr lang="ko-KR" altLang="en-US" dirty="0" err="1"/>
              <a:t>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222CFE-A168-6A97-6E19-4F30668EF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가능한 아두이노 보드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580E16-51E8-A898-CA8F-977EC8C19E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784F24-3758-D499-4B2F-C402A1D8F809}"/>
              </a:ext>
            </a:extLst>
          </p:cNvPr>
          <p:cNvGrpSpPr/>
          <p:nvPr/>
        </p:nvGrpSpPr>
        <p:grpSpPr>
          <a:xfrm>
            <a:off x="3811292" y="1802434"/>
            <a:ext cx="2403477" cy="2087863"/>
            <a:chOff x="4165005" y="2564904"/>
            <a:chExt cx="2403477" cy="208786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E4ADD04-28C8-4E8D-858E-EF548246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4155" y="2882848"/>
              <a:ext cx="2245175" cy="17699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D5D0E0F-7ABA-02BB-7DBC-D8318606D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5005" y="2564904"/>
              <a:ext cx="2403477" cy="18577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9257B3-DB28-0FAF-0543-4BA5FA41518A}"/>
              </a:ext>
            </a:extLst>
          </p:cNvPr>
          <p:cNvGrpSpPr/>
          <p:nvPr/>
        </p:nvGrpSpPr>
        <p:grpSpPr>
          <a:xfrm>
            <a:off x="7145033" y="1802434"/>
            <a:ext cx="1885714" cy="1734716"/>
            <a:chOff x="7213372" y="2636394"/>
            <a:chExt cx="1885714" cy="173471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DDEE0E-A6D2-CAC2-E372-4A194C341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1265" y="2983075"/>
              <a:ext cx="1797010" cy="138803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05776FB-57D3-3BC9-919A-748AB741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3372" y="2636394"/>
              <a:ext cx="1885714" cy="228571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B7EB99-4A7A-ACC3-9ABD-D2F02827CAAE}"/>
              </a:ext>
            </a:extLst>
          </p:cNvPr>
          <p:cNvGrpSpPr/>
          <p:nvPr/>
        </p:nvGrpSpPr>
        <p:grpSpPr>
          <a:xfrm>
            <a:off x="417742" y="1802434"/>
            <a:ext cx="2336241" cy="1848391"/>
            <a:chOff x="454795" y="2415518"/>
            <a:chExt cx="2617787" cy="216135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CA95DF-266B-E64A-D07B-FF511989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87356"/>
            <a:stretch/>
          </p:blipFill>
          <p:spPr>
            <a:xfrm>
              <a:off x="827585" y="2415518"/>
              <a:ext cx="1872208" cy="23970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DE58018-7F4D-1E3E-0F39-908D600B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7508"/>
            <a:stretch/>
          </p:blipFill>
          <p:spPr>
            <a:xfrm>
              <a:off x="454795" y="2655222"/>
              <a:ext cx="2617787" cy="1921651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993559-5DA0-1801-CFD6-AA7A9B5BB56F}"/>
              </a:ext>
            </a:extLst>
          </p:cNvPr>
          <p:cNvGrpSpPr/>
          <p:nvPr/>
        </p:nvGrpSpPr>
        <p:grpSpPr>
          <a:xfrm>
            <a:off x="971567" y="4143882"/>
            <a:ext cx="1893467" cy="1863874"/>
            <a:chOff x="1112391" y="4143882"/>
            <a:chExt cx="1893467" cy="186387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59FAB5E-B131-52B7-C679-F98A419F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2391" y="4452408"/>
              <a:ext cx="1893467" cy="155534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A80C865-20DA-EEF6-91F3-07D22EAEE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8171" y="4143882"/>
              <a:ext cx="1161905" cy="228571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0910AE-B5FB-3F39-687C-D16C8575BA92}"/>
              </a:ext>
            </a:extLst>
          </p:cNvPr>
          <p:cNvGrpSpPr/>
          <p:nvPr/>
        </p:nvGrpSpPr>
        <p:grpSpPr>
          <a:xfrm>
            <a:off x="3959276" y="4143882"/>
            <a:ext cx="2070735" cy="1751391"/>
            <a:chOff x="4301465" y="4209489"/>
            <a:chExt cx="2070735" cy="175139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8283136-B9A7-250B-1D46-538EB3F9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01465" y="4535211"/>
              <a:ext cx="2070735" cy="142566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0CB1988-9893-2BB9-06D3-9CD68E04A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83112" y="4209489"/>
              <a:ext cx="1514286" cy="266667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65A7E843-CD85-BB63-6A02-F5BEFDAE51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8472" y="4336261"/>
            <a:ext cx="2266431" cy="1662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0B505C-A261-FF2A-3BEE-DD2FDC7EA2DE}"/>
              </a:ext>
            </a:extLst>
          </p:cNvPr>
          <p:cNvSpPr txBox="1"/>
          <p:nvPr/>
        </p:nvSpPr>
        <p:spPr>
          <a:xfrm>
            <a:off x="7345252" y="3528582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(15,000~37,000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85DF0-7266-6400-134E-F23F7FA00146}"/>
              </a:ext>
            </a:extLst>
          </p:cNvPr>
          <p:cNvSpPr txBox="1"/>
          <p:nvPr/>
        </p:nvSpPr>
        <p:spPr>
          <a:xfrm>
            <a:off x="4370064" y="5954328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(2,500~7,000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D9CF2-DCA1-996A-7C31-716B61658365}"/>
              </a:ext>
            </a:extLst>
          </p:cNvPr>
          <p:cNvSpPr txBox="1"/>
          <p:nvPr/>
        </p:nvSpPr>
        <p:spPr>
          <a:xfrm>
            <a:off x="1656297" y="3466091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(110,000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4C6BC-7571-B892-5274-6FDB29595D61}"/>
              </a:ext>
            </a:extLst>
          </p:cNvPr>
          <p:cNvSpPr txBox="1"/>
          <p:nvPr/>
        </p:nvSpPr>
        <p:spPr>
          <a:xfrm>
            <a:off x="5330588" y="3527490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(9,900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14C16-0E35-FAE7-AA6D-D4C5B8BC657F}"/>
              </a:ext>
            </a:extLst>
          </p:cNvPr>
          <p:cNvSpPr txBox="1"/>
          <p:nvPr/>
        </p:nvSpPr>
        <p:spPr>
          <a:xfrm>
            <a:off x="1948954" y="589475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(9,900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052A-E5FC-D794-18D4-ED9B509A7BBA}"/>
              </a:ext>
            </a:extLst>
          </p:cNvPr>
          <p:cNvSpPr txBox="1"/>
          <p:nvPr/>
        </p:nvSpPr>
        <p:spPr>
          <a:xfrm>
            <a:off x="7489172" y="594882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(7,000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32491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20837</TotalTime>
  <Words>2307</Words>
  <Application>Microsoft Office PowerPoint</Application>
  <PresentationFormat>화면 슬라이드 쇼(4:3)</PresentationFormat>
  <Paragraphs>423</Paragraphs>
  <Slides>48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HY견고딕</vt:lpstr>
      <vt:lpstr>굴림</vt:lpstr>
      <vt:lpstr>맑은 고딕</vt:lpstr>
      <vt:lpstr>휴먼엑스포</vt:lpstr>
      <vt:lpstr>Arial</vt:lpstr>
      <vt:lpstr>Cambria Math</vt:lpstr>
      <vt:lpstr>Times New Roman</vt:lpstr>
      <vt:lpstr>Wingdings</vt:lpstr>
      <vt:lpstr>기본 디자인</vt:lpstr>
      <vt:lpstr>Arduino  개발환경 - 아두이노 소개, IDE, Blink -</vt:lpstr>
      <vt:lpstr>PowerPoint 프레젠테이션</vt:lpstr>
      <vt:lpstr>유일하게 끝까지 보는 광고</vt:lpstr>
      <vt:lpstr>행복한 경영이야기(www.happyceo.or.kr)</vt:lpstr>
      <vt:lpstr>학습목표</vt:lpstr>
      <vt:lpstr>아두이노란?</vt:lpstr>
      <vt:lpstr>아두이노란?</vt:lpstr>
      <vt:lpstr>아두이노 보드 및 쉴드</vt:lpstr>
      <vt:lpstr>아두이노 보드 및 쉴드</vt:lpstr>
      <vt:lpstr>아두이노 보드 및 쉴드</vt:lpstr>
      <vt:lpstr>아두이노 Uno R3 보드</vt:lpstr>
      <vt:lpstr>아두이노 통합개발환경(IDE) 설치 </vt:lpstr>
      <vt:lpstr>아두이노 통합개발환경(IDE) 설치 </vt:lpstr>
      <vt:lpstr>아두이노 통합개발환경(IDE) 설치 </vt:lpstr>
      <vt:lpstr>아두이노 통합개발환경(IDE) 설치 </vt:lpstr>
      <vt:lpstr>아두이노 통합개발환경(IDE) 설치 </vt:lpstr>
      <vt:lpstr>아두이노 통합개발환경(IDE) 실행 </vt:lpstr>
      <vt:lpstr>아두이노 통합개발환경(IDE) 실행 </vt:lpstr>
      <vt:lpstr>아두이노 통합개발환경(IDE) 설치 </vt:lpstr>
      <vt:lpstr>아두이노 통합개발환경(IDE) 설치 </vt:lpstr>
      <vt:lpstr>[참고]아두이노 통합개발환경(IDE) 설치 </vt:lpstr>
      <vt:lpstr>아두이노 통합개발환경(IDE) 실행 </vt:lpstr>
      <vt:lpstr>아두이노 통합개발환경(IDE) 실행 </vt:lpstr>
      <vt:lpstr>[실습1] Blink 예제</vt:lpstr>
      <vt:lpstr>[실습1] Blink 예제</vt:lpstr>
      <vt:lpstr>[실습 1] 오류 해결</vt:lpstr>
      <vt:lpstr>[실습 1] 오류 해결</vt:lpstr>
      <vt:lpstr>[실습 1] 오류 해결</vt:lpstr>
      <vt:lpstr>[실습 1] 오류 해결</vt:lpstr>
      <vt:lpstr>[실습1] Blink 예제</vt:lpstr>
      <vt:lpstr>아두이노 통합개발환경(IDE) 실행 </vt:lpstr>
      <vt:lpstr>아두이노 통합개발환경(IDE) 실행 </vt:lpstr>
      <vt:lpstr>시리얼 모니터 (Serial Monitor)</vt:lpstr>
      <vt:lpstr>시리얼 모니터 (Serial Monitor)</vt:lpstr>
      <vt:lpstr>시리얼 모니터 (Serial Monitor)</vt:lpstr>
      <vt:lpstr>[실습2] 시리얼 모니터 디버깅</vt:lpstr>
      <vt:lpstr>[실습2] 시리얼 모니터 디버깅</vt:lpstr>
      <vt:lpstr>시리얼 모니터의 출력 포맷</vt:lpstr>
      <vt:lpstr>[실습 3] 시리얼 모니터의 출력 포맷</vt:lpstr>
      <vt:lpstr>[실습 3] 시리얼 모니터의 출력 포맷</vt:lpstr>
      <vt:lpstr>Serial 통신</vt:lpstr>
      <vt:lpstr>Serial 통신</vt:lpstr>
      <vt:lpstr>[도전과제] Serial Input</vt:lpstr>
      <vt:lpstr>[도전과제] Serial Input</vt:lpstr>
      <vt:lpstr>과제 </vt:lpstr>
      <vt:lpstr>과제 </vt:lpstr>
      <vt:lpstr>Summary</vt:lpstr>
      <vt:lpstr>질의 응답</vt:lpstr>
    </vt:vector>
  </TitlesOfParts>
  <Company>두원공과대학 인터넷프로그래밍과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김형래</dc:creator>
  <cp:lastModifiedBy>김형래</cp:lastModifiedBy>
  <cp:revision>456</cp:revision>
  <dcterms:created xsi:type="dcterms:W3CDTF">2003-05-07T20:17:23Z</dcterms:created>
  <dcterms:modified xsi:type="dcterms:W3CDTF">2025-02-20T12:58:00Z</dcterms:modified>
</cp:coreProperties>
</file>